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9" r:id="rId1"/>
  </p:sldMasterIdLst>
  <p:notesMasterIdLst>
    <p:notesMasterId r:id="rId14"/>
  </p:notesMasterIdLst>
  <p:sldIdLst>
    <p:sldId id="256" r:id="rId2"/>
    <p:sldId id="258" r:id="rId3"/>
    <p:sldId id="257" r:id="rId4"/>
    <p:sldId id="278" r:id="rId5"/>
    <p:sldId id="261" r:id="rId6"/>
    <p:sldId id="294" r:id="rId7"/>
    <p:sldId id="297" r:id="rId8"/>
    <p:sldId id="282" r:id="rId9"/>
    <p:sldId id="287" r:id="rId10"/>
    <p:sldId id="286" r:id="rId11"/>
    <p:sldId id="289" r:id="rId12"/>
    <p:sldId id="29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D632"/>
    <a:srgbClr val="74F12F"/>
    <a:srgbClr val="327CBF"/>
    <a:srgbClr val="000000"/>
    <a:srgbClr val="3BD241"/>
    <a:srgbClr val="FD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6318" autoAdjust="0"/>
  </p:normalViewPr>
  <p:slideViewPr>
    <p:cSldViewPr snapToGrid="0">
      <p:cViewPr varScale="1">
        <p:scale>
          <a:sx n="47" d="100"/>
          <a:sy n="47" d="100"/>
        </p:scale>
        <p:origin x="5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6AD08-DA0A-4106-B189-4C4ECC54B182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68C36-8834-4A18-A470-A25DE0172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6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65A1-9438-4029-91F5-3AC93FCFAD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9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48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36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04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4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0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7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9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6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6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36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2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1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96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  <p:sldLayoutId id="2147484431" r:id="rId12"/>
    <p:sldLayoutId id="2147484432" r:id="rId13"/>
    <p:sldLayoutId id="2147484433" r:id="rId14"/>
    <p:sldLayoutId id="2147484434" r:id="rId15"/>
    <p:sldLayoutId id="2147484435" r:id="rId16"/>
    <p:sldLayoutId id="214748443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6637A67-8E13-42AD-B370-A3861A15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" y="0"/>
            <a:ext cx="1219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0" y="3"/>
            <a:ext cx="12192000" cy="831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7422-E898-419A-9C48-50CF0E89E5EE}"/>
              </a:ext>
            </a:extLst>
          </p:cNvPr>
          <p:cNvSpPr txBox="1"/>
          <p:nvPr/>
        </p:nvSpPr>
        <p:spPr>
          <a:xfrm>
            <a:off x="45053" y="-30056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97F84-5C5D-4E12-80CF-8F134BE4A4DA}"/>
              </a:ext>
            </a:extLst>
          </p:cNvPr>
          <p:cNvSpPr txBox="1"/>
          <p:nvPr/>
        </p:nvSpPr>
        <p:spPr>
          <a:xfrm>
            <a:off x="518154" y="200776"/>
            <a:ext cx="8564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WI-Fi </a:t>
            </a:r>
            <a:r>
              <a:rPr lang="ko-KR" altLang="en-US" sz="2000" b="1"/>
              <a:t>무선 스니핑 방어 이론 </a:t>
            </a:r>
            <a:r>
              <a:rPr lang="en-US" altLang="ko-KR" sz="2000" b="1"/>
              <a:t>– EAPOL </a:t>
            </a:r>
            <a:r>
              <a:rPr lang="ko-KR" altLang="en-US" sz="2000" b="1"/>
              <a:t>프레임 분석</a:t>
            </a:r>
            <a:r>
              <a:rPr lang="en-US" altLang="ko-KR" sz="2000" b="1"/>
              <a:t> 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360D6-63EF-4F91-8038-8CDFFF45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8" y="1392532"/>
            <a:ext cx="4916842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395FEF-0796-4C02-98C2-3258F99A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467" y="1392532"/>
            <a:ext cx="4443783" cy="21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ACE08C7-0217-4B95-9ECA-AAC6F0E5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57" y="4137224"/>
            <a:ext cx="4916841" cy="252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CE48D3-E630-4137-8CC2-5EB2B2893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67" y="4137224"/>
            <a:ext cx="4443783" cy="216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BB3792B-3890-4CB7-BFC1-C5F653C2D6DE}"/>
              </a:ext>
            </a:extLst>
          </p:cNvPr>
          <p:cNvSpPr txBox="1"/>
          <p:nvPr/>
        </p:nvSpPr>
        <p:spPr>
          <a:xfrm>
            <a:off x="330857" y="1011849"/>
            <a:ext cx="135993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EAPOL - 1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1A8F1A-B8F2-44F0-AE7F-05A8A3824ABE}"/>
              </a:ext>
            </a:extLst>
          </p:cNvPr>
          <p:cNvSpPr txBox="1"/>
          <p:nvPr/>
        </p:nvSpPr>
        <p:spPr>
          <a:xfrm>
            <a:off x="5469467" y="1025451"/>
            <a:ext cx="135993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EAPOL - 2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85B32D-2567-49DD-AAB6-A4B131391741}"/>
              </a:ext>
            </a:extLst>
          </p:cNvPr>
          <p:cNvSpPr txBox="1"/>
          <p:nvPr/>
        </p:nvSpPr>
        <p:spPr>
          <a:xfrm>
            <a:off x="330857" y="3754226"/>
            <a:ext cx="135993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EAPOL - 3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2FCCB3-6BC1-445F-8A04-825B3AD93E3D}"/>
              </a:ext>
            </a:extLst>
          </p:cNvPr>
          <p:cNvSpPr txBox="1"/>
          <p:nvPr/>
        </p:nvSpPr>
        <p:spPr>
          <a:xfrm>
            <a:off x="5469467" y="3771111"/>
            <a:ext cx="135993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EAPOL - 4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74A5571-7FA8-4BF0-B328-F8FFD94E87A1}"/>
              </a:ext>
            </a:extLst>
          </p:cNvPr>
          <p:cNvCxnSpPr>
            <a:cxnSpLocks/>
          </p:cNvCxnSpPr>
          <p:nvPr/>
        </p:nvCxnSpPr>
        <p:spPr>
          <a:xfrm flipH="1">
            <a:off x="395675" y="3479801"/>
            <a:ext cx="81571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FC2F358-BE56-4DD8-92A5-139C9AEB2C05}"/>
              </a:ext>
            </a:extLst>
          </p:cNvPr>
          <p:cNvCxnSpPr>
            <a:cxnSpLocks/>
          </p:cNvCxnSpPr>
          <p:nvPr/>
        </p:nvCxnSpPr>
        <p:spPr>
          <a:xfrm flipH="1">
            <a:off x="4944533" y="3293901"/>
            <a:ext cx="18626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DB29AA0-6E7C-4B54-9770-158EED6CB6E2}"/>
              </a:ext>
            </a:extLst>
          </p:cNvPr>
          <p:cNvCxnSpPr>
            <a:cxnSpLocks/>
          </p:cNvCxnSpPr>
          <p:nvPr/>
        </p:nvCxnSpPr>
        <p:spPr>
          <a:xfrm flipH="1">
            <a:off x="7399867" y="3479801"/>
            <a:ext cx="1083733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BE513E5-6374-4184-AB5B-FDAD2306414F}"/>
              </a:ext>
            </a:extLst>
          </p:cNvPr>
          <p:cNvCxnSpPr>
            <a:cxnSpLocks/>
          </p:cNvCxnSpPr>
          <p:nvPr/>
        </p:nvCxnSpPr>
        <p:spPr>
          <a:xfrm flipH="1">
            <a:off x="2413000" y="6604003"/>
            <a:ext cx="125306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28CE6E3-A4B9-40F6-AB5D-AE96DBDB910F}"/>
              </a:ext>
            </a:extLst>
          </p:cNvPr>
          <p:cNvCxnSpPr>
            <a:cxnSpLocks/>
          </p:cNvCxnSpPr>
          <p:nvPr/>
        </p:nvCxnSpPr>
        <p:spPr>
          <a:xfrm flipH="1">
            <a:off x="5469467" y="6263358"/>
            <a:ext cx="81571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EDB4DC-552B-4F8D-BF81-1F253BA38924}"/>
              </a:ext>
            </a:extLst>
          </p:cNvPr>
          <p:cNvCxnSpPr>
            <a:cxnSpLocks/>
          </p:cNvCxnSpPr>
          <p:nvPr/>
        </p:nvCxnSpPr>
        <p:spPr>
          <a:xfrm flipH="1">
            <a:off x="9637324" y="6068991"/>
            <a:ext cx="18626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BBAAD65-F361-450E-9028-152636DA9CFD}"/>
              </a:ext>
            </a:extLst>
          </p:cNvPr>
          <p:cNvCxnSpPr>
            <a:cxnSpLocks/>
          </p:cNvCxnSpPr>
          <p:nvPr/>
        </p:nvCxnSpPr>
        <p:spPr>
          <a:xfrm flipH="1">
            <a:off x="4358075" y="2328334"/>
            <a:ext cx="8157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7DC164F-BB5C-4D57-93AB-B4263C62E582}"/>
              </a:ext>
            </a:extLst>
          </p:cNvPr>
          <p:cNvCxnSpPr>
            <a:cxnSpLocks/>
          </p:cNvCxnSpPr>
          <p:nvPr/>
        </p:nvCxnSpPr>
        <p:spPr>
          <a:xfrm flipH="1">
            <a:off x="395676" y="2497667"/>
            <a:ext cx="47351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50B3075-E365-4AF6-90C7-DEF68FCDE808}"/>
              </a:ext>
            </a:extLst>
          </p:cNvPr>
          <p:cNvCxnSpPr>
            <a:cxnSpLocks/>
          </p:cNvCxnSpPr>
          <p:nvPr/>
        </p:nvCxnSpPr>
        <p:spPr>
          <a:xfrm flipH="1">
            <a:off x="395677" y="2709334"/>
            <a:ext cx="3863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1F86768-EC1E-437E-A851-BB2E217E79F2}"/>
              </a:ext>
            </a:extLst>
          </p:cNvPr>
          <p:cNvCxnSpPr>
            <a:cxnSpLocks/>
          </p:cNvCxnSpPr>
          <p:nvPr/>
        </p:nvCxnSpPr>
        <p:spPr>
          <a:xfrm flipH="1">
            <a:off x="9093200" y="2243667"/>
            <a:ext cx="6965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BB0B813-C49A-4763-AC17-805AD7F1EFAA}"/>
              </a:ext>
            </a:extLst>
          </p:cNvPr>
          <p:cNvCxnSpPr>
            <a:cxnSpLocks/>
          </p:cNvCxnSpPr>
          <p:nvPr/>
        </p:nvCxnSpPr>
        <p:spPr>
          <a:xfrm flipH="1">
            <a:off x="5528732" y="2413000"/>
            <a:ext cx="42609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F1722C-C148-43BD-B74B-C0B01ECA8B9F}"/>
              </a:ext>
            </a:extLst>
          </p:cNvPr>
          <p:cNvCxnSpPr>
            <a:cxnSpLocks/>
          </p:cNvCxnSpPr>
          <p:nvPr/>
        </p:nvCxnSpPr>
        <p:spPr>
          <a:xfrm flipH="1">
            <a:off x="5528732" y="2624667"/>
            <a:ext cx="34651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2E60E09-9CA6-4F0B-8946-E1FDD6168772}"/>
              </a:ext>
            </a:extLst>
          </p:cNvPr>
          <p:cNvCxnSpPr>
            <a:cxnSpLocks/>
          </p:cNvCxnSpPr>
          <p:nvPr/>
        </p:nvCxnSpPr>
        <p:spPr>
          <a:xfrm flipH="1">
            <a:off x="4358074" y="5012267"/>
            <a:ext cx="8157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DD48354-E42F-4056-A500-56695AEEFE3D}"/>
              </a:ext>
            </a:extLst>
          </p:cNvPr>
          <p:cNvCxnSpPr>
            <a:cxnSpLocks/>
          </p:cNvCxnSpPr>
          <p:nvPr/>
        </p:nvCxnSpPr>
        <p:spPr>
          <a:xfrm flipH="1">
            <a:off x="395675" y="5181600"/>
            <a:ext cx="47351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9EB2917-2DA7-4ADD-AFAF-14E9B43020B3}"/>
              </a:ext>
            </a:extLst>
          </p:cNvPr>
          <p:cNvCxnSpPr>
            <a:cxnSpLocks/>
          </p:cNvCxnSpPr>
          <p:nvPr/>
        </p:nvCxnSpPr>
        <p:spPr>
          <a:xfrm flipH="1">
            <a:off x="356258" y="5359401"/>
            <a:ext cx="3863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31019DF-5953-416B-89C6-371213CB8A78}"/>
              </a:ext>
            </a:extLst>
          </p:cNvPr>
          <p:cNvCxnSpPr>
            <a:cxnSpLocks/>
          </p:cNvCxnSpPr>
          <p:nvPr/>
        </p:nvCxnSpPr>
        <p:spPr>
          <a:xfrm flipH="1">
            <a:off x="9093200" y="2954867"/>
            <a:ext cx="73039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B8B248B-F72B-4C2E-90D3-D1DE1FC5E5D3}"/>
              </a:ext>
            </a:extLst>
          </p:cNvPr>
          <p:cNvCxnSpPr>
            <a:cxnSpLocks/>
          </p:cNvCxnSpPr>
          <p:nvPr/>
        </p:nvCxnSpPr>
        <p:spPr>
          <a:xfrm flipH="1">
            <a:off x="5528733" y="3141134"/>
            <a:ext cx="3465126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F5566E2-690A-460B-A131-15CF72F93612}"/>
              </a:ext>
            </a:extLst>
          </p:cNvPr>
          <p:cNvCxnSpPr>
            <a:cxnSpLocks/>
          </p:cNvCxnSpPr>
          <p:nvPr/>
        </p:nvCxnSpPr>
        <p:spPr>
          <a:xfrm flipH="1">
            <a:off x="4368000" y="5723467"/>
            <a:ext cx="73039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D8DE400-E06B-4115-B5F9-F92DE7A7561D}"/>
              </a:ext>
            </a:extLst>
          </p:cNvPr>
          <p:cNvCxnSpPr>
            <a:cxnSpLocks/>
          </p:cNvCxnSpPr>
          <p:nvPr/>
        </p:nvCxnSpPr>
        <p:spPr>
          <a:xfrm flipH="1">
            <a:off x="330857" y="5909734"/>
            <a:ext cx="393780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C74026-E469-4352-9BF9-49E4830F5E4A}"/>
              </a:ext>
            </a:extLst>
          </p:cNvPr>
          <p:cNvCxnSpPr>
            <a:cxnSpLocks/>
          </p:cNvCxnSpPr>
          <p:nvPr/>
        </p:nvCxnSpPr>
        <p:spPr>
          <a:xfrm flipH="1">
            <a:off x="9093199" y="5882724"/>
            <a:ext cx="73039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13A127F-F77E-4AAD-BEF3-D6BE9926DAF4}"/>
              </a:ext>
            </a:extLst>
          </p:cNvPr>
          <p:cNvCxnSpPr>
            <a:cxnSpLocks/>
          </p:cNvCxnSpPr>
          <p:nvPr/>
        </p:nvCxnSpPr>
        <p:spPr>
          <a:xfrm flipH="1">
            <a:off x="5528732" y="6068991"/>
            <a:ext cx="3465126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DCC7C-C1E9-409B-9B3E-73E8BEDD0AA7}"/>
              </a:ext>
            </a:extLst>
          </p:cNvPr>
          <p:cNvCxnSpPr>
            <a:cxnSpLocks/>
          </p:cNvCxnSpPr>
          <p:nvPr/>
        </p:nvCxnSpPr>
        <p:spPr>
          <a:xfrm flipH="1">
            <a:off x="1025124" y="2311768"/>
            <a:ext cx="18626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9505C60-31FD-411F-992A-8E8A9F2F3B03}"/>
              </a:ext>
            </a:extLst>
          </p:cNvPr>
          <p:cNvCxnSpPr>
            <a:cxnSpLocks/>
          </p:cNvCxnSpPr>
          <p:nvPr/>
        </p:nvCxnSpPr>
        <p:spPr>
          <a:xfrm flipH="1">
            <a:off x="6053667" y="2243667"/>
            <a:ext cx="161526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709C61D-6413-4657-B43E-CF8CA7D2B88B}"/>
              </a:ext>
            </a:extLst>
          </p:cNvPr>
          <p:cNvCxnSpPr>
            <a:cxnSpLocks/>
          </p:cNvCxnSpPr>
          <p:nvPr/>
        </p:nvCxnSpPr>
        <p:spPr>
          <a:xfrm flipH="1">
            <a:off x="944361" y="5003800"/>
            <a:ext cx="19863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859117E-8A58-4893-B21C-BC207388E61D}"/>
              </a:ext>
            </a:extLst>
          </p:cNvPr>
          <p:cNvCxnSpPr>
            <a:cxnSpLocks/>
          </p:cNvCxnSpPr>
          <p:nvPr/>
        </p:nvCxnSpPr>
        <p:spPr>
          <a:xfrm flipH="1">
            <a:off x="6016554" y="5080000"/>
            <a:ext cx="19863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AC95112-2A4A-4A67-A3DC-A0C02E89C518}"/>
              </a:ext>
            </a:extLst>
          </p:cNvPr>
          <p:cNvSpPr txBox="1"/>
          <p:nvPr/>
        </p:nvSpPr>
        <p:spPr>
          <a:xfrm>
            <a:off x="10040390" y="941449"/>
            <a:ext cx="206694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/>
              <a:t>초록색</a:t>
            </a:r>
            <a:r>
              <a:rPr lang="ko-KR" altLang="en-US" b="1"/>
              <a:t> </a:t>
            </a:r>
            <a:endParaRPr lang="en-US" altLang="ko-KR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5D29ABE-E693-41CD-B4F4-7DCC715FE98C}"/>
              </a:ext>
            </a:extLst>
          </p:cNvPr>
          <p:cNvSpPr txBox="1"/>
          <p:nvPr/>
        </p:nvSpPr>
        <p:spPr>
          <a:xfrm>
            <a:off x="10201063" y="1259328"/>
            <a:ext cx="1906269" cy="1366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6~7</a:t>
            </a:r>
            <a:r>
              <a:rPr lang="ko-KR" altLang="en-US" sz="1400" b="1"/>
              <a:t>번 </a:t>
            </a:r>
            <a:r>
              <a:rPr lang="en-US" altLang="ko-KR" sz="1400" b="1"/>
              <a:t>Bytes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해당 바이트로 </a:t>
            </a:r>
            <a:r>
              <a:rPr lang="en-US" altLang="ko-KR" sz="1400" b="1"/>
              <a:t>EAPOL </a:t>
            </a:r>
            <a:r>
              <a:rPr lang="ko-KR" altLang="en-US" sz="1400" b="1"/>
              <a:t>넘버 구별 가능</a:t>
            </a:r>
            <a:endParaRPr lang="en-US" altLang="ko-KR" sz="1400" b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1F71EC-B080-4DDF-8D75-37A42B1F43D5}"/>
              </a:ext>
            </a:extLst>
          </p:cNvPr>
          <p:cNvSpPr txBox="1"/>
          <p:nvPr/>
        </p:nvSpPr>
        <p:spPr>
          <a:xfrm>
            <a:off x="10040390" y="2552321"/>
            <a:ext cx="206694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/>
              <a:t>빨간색</a:t>
            </a:r>
            <a:r>
              <a:rPr lang="ko-KR" altLang="en-US" b="1"/>
              <a:t> </a:t>
            </a:r>
            <a:endParaRPr lang="en-US" altLang="ko-KR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9ACC03-93FB-4C55-B1E4-78CBECA69B96}"/>
              </a:ext>
            </a:extLst>
          </p:cNvPr>
          <p:cNvSpPr txBox="1"/>
          <p:nvPr/>
        </p:nvSpPr>
        <p:spPr>
          <a:xfrm>
            <a:off x="10201063" y="2870200"/>
            <a:ext cx="1906269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17~49</a:t>
            </a:r>
            <a:r>
              <a:rPr lang="ko-KR" altLang="en-US" sz="1400" b="1"/>
              <a:t>번 </a:t>
            </a:r>
            <a:r>
              <a:rPr lang="en-US" altLang="ko-KR" sz="1400" b="1"/>
              <a:t>Bytes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EAPOL </a:t>
            </a:r>
            <a:r>
              <a:rPr lang="ko-KR" altLang="en-US" sz="1400" b="1"/>
              <a:t>난수</a:t>
            </a:r>
            <a:endParaRPr lang="en-US" altLang="ko-KR" sz="1400" b="1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942534-1B6A-431A-A6A1-AFB2B5F66EB2}"/>
              </a:ext>
            </a:extLst>
          </p:cNvPr>
          <p:cNvSpPr txBox="1"/>
          <p:nvPr/>
        </p:nvSpPr>
        <p:spPr>
          <a:xfrm>
            <a:off x="10040390" y="3719150"/>
            <a:ext cx="206694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/>
              <a:t>파란색</a:t>
            </a:r>
            <a:r>
              <a:rPr lang="ko-KR" altLang="en-US" b="1"/>
              <a:t> </a:t>
            </a:r>
            <a:endParaRPr lang="en-US" altLang="ko-KR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8C037AE-C792-4545-AB3F-20F6A45647E9}"/>
              </a:ext>
            </a:extLst>
          </p:cNvPr>
          <p:cNvSpPr txBox="1"/>
          <p:nvPr/>
        </p:nvSpPr>
        <p:spPr>
          <a:xfrm>
            <a:off x="10201063" y="4037029"/>
            <a:ext cx="1906269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81~97</a:t>
            </a:r>
            <a:r>
              <a:rPr lang="ko-KR" altLang="en-US" sz="1400" b="1"/>
              <a:t>번 </a:t>
            </a:r>
            <a:r>
              <a:rPr lang="en-US" altLang="ko-KR" sz="1400" b="1"/>
              <a:t>Bytes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무결성 코드</a:t>
            </a:r>
            <a:endParaRPr lang="en-US" altLang="ko-KR" sz="1400" b="1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A567AF9-54AC-4540-B252-8C05480EFB61}"/>
              </a:ext>
            </a:extLst>
          </p:cNvPr>
          <p:cNvSpPr txBox="1"/>
          <p:nvPr/>
        </p:nvSpPr>
        <p:spPr>
          <a:xfrm>
            <a:off x="10040390" y="4801312"/>
            <a:ext cx="206694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/>
              <a:t>보라색</a:t>
            </a:r>
            <a:endParaRPr lang="en-US" altLang="ko-KR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5300F0-B322-44C3-AB7C-27DB527167AA}"/>
              </a:ext>
            </a:extLst>
          </p:cNvPr>
          <p:cNvSpPr txBox="1"/>
          <p:nvPr/>
        </p:nvSpPr>
        <p:spPr>
          <a:xfrm>
            <a:off x="10201063" y="5119191"/>
            <a:ext cx="2066942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END-4 ~ END</a:t>
            </a:r>
            <a:r>
              <a:rPr lang="ko-KR" altLang="en-US" sz="1400" b="1"/>
              <a:t>번 </a:t>
            </a:r>
            <a:r>
              <a:rPr lang="en-US" altLang="ko-KR" sz="1400" b="1"/>
              <a:t>Bytes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Dot11.FCS</a:t>
            </a:r>
          </a:p>
        </p:txBody>
      </p:sp>
    </p:spTree>
    <p:extLst>
      <p:ext uri="{BB962C8B-B14F-4D97-AF65-F5344CB8AC3E}">
        <p14:creationId xmlns:p14="http://schemas.microsoft.com/office/powerpoint/2010/main" val="189737447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CA707-7713-4B40-A68E-7991B98536DD}"/>
              </a:ext>
            </a:extLst>
          </p:cNvPr>
          <p:cNvSpPr txBox="1"/>
          <p:nvPr/>
        </p:nvSpPr>
        <p:spPr>
          <a:xfrm>
            <a:off x="726181" y="1327898"/>
            <a:ext cx="3995149" cy="36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E30D5-8614-45D5-BED2-5B16ED344AEE}"/>
              </a:ext>
            </a:extLst>
          </p:cNvPr>
          <p:cNvSpPr txBox="1"/>
          <p:nvPr/>
        </p:nvSpPr>
        <p:spPr>
          <a:xfrm>
            <a:off x="76794" y="-134250"/>
            <a:ext cx="93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76971-4F20-4367-B5C4-B01832C11003}"/>
              </a:ext>
            </a:extLst>
          </p:cNvPr>
          <p:cNvSpPr txBox="1"/>
          <p:nvPr/>
        </p:nvSpPr>
        <p:spPr>
          <a:xfrm>
            <a:off x="543586" y="96582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무선 스니핑 방어 시스템 제작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3404F2-CDD7-4CA5-8E48-39492F5BCD81}"/>
              </a:ext>
            </a:extLst>
          </p:cNvPr>
          <p:cNvSpPr/>
          <p:nvPr/>
        </p:nvSpPr>
        <p:spPr>
          <a:xfrm>
            <a:off x="1" y="935281"/>
            <a:ext cx="2230186" cy="4721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gen_pkt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random_key_2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random_mic_1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random_mic_2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random_mic_3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random_fcs_1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    random_fcs_2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random_fcs_3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random_fcs_4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(eapol_1).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haslayer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(Dot11FCS)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(eapol_1)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(eapol_1)[EAPOL]))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(eapol_1)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(eapol_1)[EAPOL]))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(eapol_1,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random_key_1)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eapol_1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random_fcs_1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(eapol_2,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(eapol_2,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random_key_2)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(eapol_2,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81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random_mic_1)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eapol_2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random_fcs_2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(eapol_3,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(eapol_3,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random_key_1)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(eapol_3,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81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random_mic_2)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eapol_3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random_fcs_3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(eapol_4,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eapol_4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(eapol_4,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81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random_mic_3)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eapol_4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random_fcs_4</a:t>
            </a: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5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55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5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[eapol_1, eapol_2, eapol_3, eapol_4]</a:t>
            </a:r>
            <a:endParaRPr kumimoji="0" lang="ko-KR" altLang="ko-KR" sz="5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8F70FE-E1BA-4954-A408-DB3ACF2FA367}"/>
              </a:ext>
            </a:extLst>
          </p:cNvPr>
          <p:cNvSpPr/>
          <p:nvPr/>
        </p:nvSpPr>
        <p:spPr>
          <a:xfrm>
            <a:off x="0" y="671094"/>
            <a:ext cx="2230186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Gen_pkt(pkt)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7E7AB3-A616-47D7-8920-3C512E612ADB}"/>
              </a:ext>
            </a:extLst>
          </p:cNvPr>
          <p:cNvSpPr/>
          <p:nvPr/>
        </p:nvSpPr>
        <p:spPr>
          <a:xfrm>
            <a:off x="2936133" y="1910500"/>
            <a:ext cx="1935863" cy="10485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gen_key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b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''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randint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format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'0'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result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fromhex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random_key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result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F2D131-1D83-45FA-8A02-804C8BE21A4B}"/>
              </a:ext>
            </a:extLst>
          </p:cNvPr>
          <p:cNvSpPr/>
          <p:nvPr/>
        </p:nvSpPr>
        <p:spPr>
          <a:xfrm>
            <a:off x="2936133" y="1653245"/>
            <a:ext cx="1935863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Gen_key(n)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D43EB7-9F51-4B84-A1F5-5B81D733C7C2}"/>
              </a:ext>
            </a:extLst>
          </p:cNvPr>
          <p:cNvSpPr/>
          <p:nvPr/>
        </p:nvSpPr>
        <p:spPr>
          <a:xfrm>
            <a:off x="2936133" y="853335"/>
            <a:ext cx="1935863" cy="7167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modify_mac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arg2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arg3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[Dot11].addr1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arg1</a:t>
            </a:r>
            <a:b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[Dot11].addr2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arg2</a:t>
            </a:r>
            <a:b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[Dot11].addr3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arg3</a:t>
            </a:r>
            <a:b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83E7E2-044B-4E49-B372-A863703B05AC}"/>
              </a:ext>
            </a:extLst>
          </p:cNvPr>
          <p:cNvSpPr/>
          <p:nvPr/>
        </p:nvSpPr>
        <p:spPr>
          <a:xfrm>
            <a:off x="2936133" y="625535"/>
            <a:ext cx="1935863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Modify_mac(pkt,arg~)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D7ECF2-3083-4E16-BB4A-2BA12784ED17}"/>
              </a:ext>
            </a:extLst>
          </p:cNvPr>
          <p:cNvSpPr/>
          <p:nvPr/>
        </p:nvSpPr>
        <p:spPr>
          <a:xfrm>
            <a:off x="3098800" y="3279179"/>
            <a:ext cx="1773196" cy="7638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modify_key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arg_num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i]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arg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arg_num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arg_num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arg_num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arg_num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6AA6CC-98E4-4190-B6A8-6608A5905224}"/>
              </a:ext>
            </a:extLst>
          </p:cNvPr>
          <p:cNvSpPr/>
          <p:nvPr/>
        </p:nvSpPr>
        <p:spPr>
          <a:xfrm>
            <a:off x="3098801" y="3021923"/>
            <a:ext cx="1773196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Modify_Key(pkt,n,arg)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F3EE79-E9A0-469E-AE92-359664903914}"/>
              </a:ext>
            </a:extLst>
          </p:cNvPr>
          <p:cNvSpPr/>
          <p:nvPr/>
        </p:nvSpPr>
        <p:spPr>
          <a:xfrm>
            <a:off x="3098800" y="4370765"/>
            <a:ext cx="1773196" cy="21993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haslayer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(Dot11FCS)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check_fcs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)[EAPOL]))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)[EAPOL]))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eap_type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format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eap_nonce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format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lower_layer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eap_type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'8a'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eap_type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ca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3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eap_type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eap_nonce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'0'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A14348-668E-4D6B-AB3C-3B4E93C9380B}"/>
              </a:ext>
            </a:extLst>
          </p:cNvPr>
          <p:cNvSpPr/>
          <p:nvPr/>
        </p:nvSpPr>
        <p:spPr>
          <a:xfrm>
            <a:off x="3098800" y="4113510"/>
            <a:ext cx="1773196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Check_eap_num(pkt)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AA8273F8-F6F9-4ECD-A5AD-450B0EE74A3D}"/>
              </a:ext>
            </a:extLst>
          </p:cNvPr>
          <p:cNvCxnSpPr>
            <a:cxnSpLocks/>
            <a:stCxn id="7" idx="3"/>
            <a:endCxn id="35" idx="1"/>
          </p:cNvCxnSpPr>
          <p:nvPr/>
        </p:nvCxnSpPr>
        <p:spPr>
          <a:xfrm flipV="1">
            <a:off x="2230187" y="1211688"/>
            <a:ext cx="705946" cy="20843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8337B81F-7E0B-43CB-A189-71CB6D22981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2230187" y="2434787"/>
            <a:ext cx="705946" cy="86128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4196D5D-5EBE-482A-93C1-6D518479E572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>
            <a:off x="2230187" y="3296073"/>
            <a:ext cx="868613" cy="21743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274EB662-B2D8-41BA-977E-3CFCEE6648D2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2230187" y="3296073"/>
            <a:ext cx="868613" cy="3650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DCD5147-1BE7-4AA9-83D3-7D06DD3C96C2}"/>
              </a:ext>
            </a:extLst>
          </p:cNvPr>
          <p:cNvSpPr/>
          <p:nvPr/>
        </p:nvSpPr>
        <p:spPr>
          <a:xfrm>
            <a:off x="-20501" y="6022061"/>
            <a:ext cx="2230186" cy="6834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deauth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class_RadioTap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class_Dot11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Dot11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addr1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addr2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addr3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class_Deauth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Dot11Deauth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reason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class_RadioTap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class_Dot11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class_Deauth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sendp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pkt,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verbose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F49115C-B8A3-4F5A-B3BC-36D0D90F6587}"/>
              </a:ext>
            </a:extLst>
          </p:cNvPr>
          <p:cNvSpPr/>
          <p:nvPr/>
        </p:nvSpPr>
        <p:spPr>
          <a:xfrm>
            <a:off x="-20503" y="5792227"/>
            <a:ext cx="2230186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ko-KR" altLang="ko-KR" sz="120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JetBrains Mono"/>
              </a:rPr>
              <a:t>deauth(target_mac,ap_mac)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22923F-B1C9-4DB4-9984-B30727E157B4}"/>
              </a:ext>
            </a:extLst>
          </p:cNvPr>
          <p:cNvGrpSpPr/>
          <p:nvPr/>
        </p:nvGrpSpPr>
        <p:grpSpPr>
          <a:xfrm>
            <a:off x="5195563" y="113863"/>
            <a:ext cx="6996437" cy="4782580"/>
            <a:chOff x="5195563" y="113863"/>
            <a:chExt cx="6996437" cy="47825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3C5657-0E88-438F-9FDE-B384B4852927}"/>
                </a:ext>
              </a:extLst>
            </p:cNvPr>
            <p:cNvSpPr txBox="1"/>
            <p:nvPr/>
          </p:nvSpPr>
          <p:spPr>
            <a:xfrm>
              <a:off x="5195563" y="113863"/>
              <a:ext cx="5176299" cy="50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/>
                <a:t>EAPOL </a:t>
              </a:r>
              <a:r>
                <a:rPr lang="ko-KR" altLang="en-US" sz="2400" b="1"/>
                <a:t>프레임 생성 함수</a:t>
              </a:r>
              <a:endParaRPr lang="en-US" altLang="ko-KR" sz="2400" b="1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03D24FE-E100-47F6-9A30-9579DB261F58}"/>
                </a:ext>
              </a:extLst>
            </p:cNvPr>
            <p:cNvSpPr txBox="1"/>
            <p:nvPr/>
          </p:nvSpPr>
          <p:spPr>
            <a:xfrm>
              <a:off x="5406069" y="569218"/>
              <a:ext cx="6625064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gen_pkt </a:t>
              </a:r>
              <a:r>
                <a:rPr lang="ko-KR" altLang="en-US" sz="1600" b="1"/>
                <a:t>함수</a:t>
              </a:r>
              <a:endParaRPr lang="en-US" altLang="ko-KR" sz="1600" b="1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89867DE-A398-4B4B-A77D-97F92AA0662F}"/>
                </a:ext>
              </a:extLst>
            </p:cNvPr>
            <p:cNvSpPr txBox="1"/>
            <p:nvPr/>
          </p:nvSpPr>
          <p:spPr>
            <a:xfrm>
              <a:off x="5660016" y="860508"/>
              <a:ext cx="653198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/>
                <a:t>EAPOL </a:t>
              </a:r>
              <a:r>
                <a:rPr lang="ko-KR" altLang="en-US" sz="1200" b="1"/>
                <a:t>프레임을 입력받으면 이를 수정하고 리턴함</a:t>
              </a:r>
              <a:r>
                <a:rPr lang="en-US" altLang="ko-KR" sz="1200" b="1"/>
                <a:t>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66225D7-7C21-492E-B1CE-54EFA920E8C6}"/>
                </a:ext>
              </a:extLst>
            </p:cNvPr>
            <p:cNvSpPr txBox="1"/>
            <p:nvPr/>
          </p:nvSpPr>
          <p:spPr>
            <a:xfrm>
              <a:off x="5406069" y="1046750"/>
              <a:ext cx="6625064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Modify_mac </a:t>
              </a:r>
              <a:r>
                <a:rPr lang="ko-KR" altLang="en-US" sz="1600" b="1"/>
                <a:t>함수</a:t>
              </a:r>
              <a:endParaRPr lang="en-US" altLang="ko-KR" sz="1600" b="1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425BDE6-74E7-4746-A40E-8C35A418B72B}"/>
                </a:ext>
              </a:extLst>
            </p:cNvPr>
            <p:cNvSpPr txBox="1"/>
            <p:nvPr/>
          </p:nvSpPr>
          <p:spPr>
            <a:xfrm>
              <a:off x="5660017" y="1332298"/>
              <a:ext cx="6531983" cy="51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/>
                <a:t>총 </a:t>
              </a:r>
              <a:r>
                <a:rPr lang="en-US" altLang="ko-KR" sz="1200" b="1"/>
                <a:t>4</a:t>
              </a:r>
              <a:r>
                <a:rPr lang="ko-KR" altLang="en-US" sz="1200" b="1"/>
                <a:t>개의 </a:t>
              </a:r>
              <a:r>
                <a:rPr lang="en-US" altLang="ko-KR" sz="1200" b="1"/>
                <a:t>EAPOL </a:t>
              </a:r>
              <a:r>
                <a:rPr lang="ko-KR" altLang="en-US" sz="1200" b="1"/>
                <a:t>프레임을 완전히 입력받지 못했을때 미리 캡쳐한 </a:t>
              </a:r>
              <a:r>
                <a:rPr lang="en-US" altLang="ko-KR" sz="1200" b="1"/>
                <a:t>EAPOL </a:t>
              </a:r>
              <a:r>
                <a:rPr lang="ko-KR" altLang="en-US" sz="1200" b="1"/>
                <a:t>샘플의 </a:t>
              </a:r>
              <a:r>
                <a:rPr lang="en-US" altLang="ko-KR" sz="1200" b="1"/>
                <a:t>MAC</a:t>
              </a:r>
              <a:r>
                <a:rPr lang="ko-KR" altLang="en-US" sz="1200" b="1"/>
                <a:t>을 수정하여 전송할때 이용</a:t>
              </a:r>
              <a:r>
                <a:rPr lang="en-US" altLang="ko-KR" sz="1200" b="1"/>
                <a:t>.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18944A2-E137-4B12-8878-4B25E38F9851}"/>
                </a:ext>
              </a:extLst>
            </p:cNvPr>
            <p:cNvSpPr txBox="1"/>
            <p:nvPr/>
          </p:nvSpPr>
          <p:spPr>
            <a:xfrm>
              <a:off x="5406069" y="1731344"/>
              <a:ext cx="6625064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Gen_key </a:t>
              </a:r>
              <a:r>
                <a:rPr lang="ko-KR" altLang="en-US" sz="1600" b="1"/>
                <a:t>함수</a:t>
              </a:r>
              <a:endParaRPr lang="en-US" altLang="ko-KR" sz="1600" b="1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DAA71AF-E425-47AE-B9B0-20C841D73704}"/>
                </a:ext>
              </a:extLst>
            </p:cNvPr>
            <p:cNvSpPr txBox="1"/>
            <p:nvPr/>
          </p:nvSpPr>
          <p:spPr>
            <a:xfrm>
              <a:off x="5660017" y="2008753"/>
              <a:ext cx="653198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/>
                <a:t>EAPOL </a:t>
              </a:r>
              <a:r>
                <a:rPr lang="ko-KR" altLang="en-US" sz="1200" b="1"/>
                <a:t>난수 및 무결성 코드를 생성하기 위해 입력된 </a:t>
              </a:r>
              <a:r>
                <a:rPr lang="en-US" altLang="ko-KR" sz="1200" b="1"/>
                <a:t>N</a:t>
              </a:r>
              <a:r>
                <a:rPr lang="ko-KR" altLang="en-US" sz="1200" b="1"/>
                <a:t>만큼의 길이 만큼 랜덤 </a:t>
              </a:r>
              <a:r>
                <a:rPr lang="en-US" altLang="ko-KR" sz="1200" b="1"/>
                <a:t>Bytes</a:t>
              </a:r>
              <a:r>
                <a:rPr lang="ko-KR" altLang="en-US" sz="1200" b="1"/>
                <a:t>를 리턴함</a:t>
              </a:r>
              <a:r>
                <a:rPr lang="en-US" altLang="ko-KR" sz="1200" b="1"/>
                <a:t>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685210D-1FBB-4314-8595-509199128C4C}"/>
                </a:ext>
              </a:extLst>
            </p:cNvPr>
            <p:cNvSpPr txBox="1"/>
            <p:nvPr/>
          </p:nvSpPr>
          <p:spPr>
            <a:xfrm>
              <a:off x="5406069" y="2238361"/>
              <a:ext cx="662506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Modify_key </a:t>
              </a:r>
              <a:r>
                <a:rPr lang="ko-KR" altLang="en-US" sz="1600" b="1"/>
                <a:t>함수</a:t>
              </a:r>
              <a:endParaRPr lang="en-US" altLang="ko-KR" sz="1600" b="1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C9CBFBA-CA6A-43B6-8985-24C09C650486}"/>
                </a:ext>
              </a:extLst>
            </p:cNvPr>
            <p:cNvSpPr txBox="1"/>
            <p:nvPr/>
          </p:nvSpPr>
          <p:spPr>
            <a:xfrm>
              <a:off x="5660015" y="2531968"/>
              <a:ext cx="6531983" cy="1407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입력된 프레임의 </a:t>
              </a:r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</a:t>
              </a:r>
              <a:r>
                <a:rPr lang="en-US" altLang="ko-KR" sz="1200" b="1" dirty="0"/>
                <a:t>Byte </a:t>
              </a:r>
              <a:r>
                <a:rPr lang="ko-KR" altLang="en-US" sz="1200" b="1" dirty="0"/>
                <a:t>부터 </a:t>
              </a:r>
              <a:r>
                <a:rPr lang="en-US" altLang="ko-KR" sz="1200" b="1" dirty="0" err="1"/>
                <a:t>arg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Gen_key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함수로 생성된 난수 혹은 무결성 코드</a:t>
              </a:r>
              <a:r>
                <a:rPr lang="en-US" altLang="ko-KR" sz="1200" b="1" dirty="0"/>
                <a:t>)</a:t>
              </a:r>
              <a:r>
                <a:rPr lang="ko-KR" altLang="en-US" sz="1200" b="1" dirty="0"/>
                <a:t>를 대입함</a:t>
              </a:r>
              <a:r>
                <a:rPr lang="en-US" altLang="ko-KR" sz="12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/>
                <a:t>Bytes </a:t>
              </a:r>
              <a:r>
                <a:rPr lang="ko-KR" altLang="en-US" sz="1200" b="1" dirty="0"/>
                <a:t>타입에는 </a:t>
              </a:r>
              <a:r>
                <a:rPr lang="en-US" altLang="ko-KR" sz="1200" b="1" dirty="0"/>
                <a:t>replace</a:t>
              </a:r>
              <a:r>
                <a:rPr lang="ko-KR" altLang="en-US" sz="1200" b="1" dirty="0"/>
                <a:t>를 사용할 수 없음</a:t>
              </a:r>
              <a:r>
                <a:rPr lang="en-US" altLang="ko-KR" sz="12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/>
                <a:t>A = A[0:~] + B[~:~+1] + A[~+1:~] </a:t>
              </a:r>
              <a:r>
                <a:rPr lang="ko-KR" altLang="en-US" sz="1200" b="1" dirty="0"/>
                <a:t>형식으로 </a:t>
              </a:r>
              <a:r>
                <a:rPr lang="en-US" altLang="ko-KR" sz="1200" b="1" dirty="0"/>
                <a:t>1 byte </a:t>
              </a:r>
              <a:r>
                <a:rPr lang="ko-KR" altLang="en-US" sz="1200" b="1" dirty="0"/>
                <a:t>씩 치환함</a:t>
              </a:r>
              <a:r>
                <a:rPr lang="en-US" altLang="ko-KR" sz="12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4F1FBF5-D6F5-4F0A-888C-62AC8F818AD8}"/>
                </a:ext>
              </a:extLst>
            </p:cNvPr>
            <p:cNvSpPr txBox="1"/>
            <p:nvPr/>
          </p:nvSpPr>
          <p:spPr>
            <a:xfrm>
              <a:off x="5406069" y="3638854"/>
              <a:ext cx="662506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Check_eap_num </a:t>
              </a:r>
              <a:r>
                <a:rPr lang="ko-KR" altLang="en-US" sz="1600" b="1"/>
                <a:t>함수</a:t>
              </a:r>
              <a:endParaRPr lang="en-US" altLang="ko-KR" sz="1600" b="1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7FC10CF-B6DA-41D3-9779-24900E72E0BD}"/>
                </a:ext>
              </a:extLst>
            </p:cNvPr>
            <p:cNvSpPr txBox="1"/>
            <p:nvPr/>
          </p:nvSpPr>
          <p:spPr>
            <a:xfrm>
              <a:off x="5660015" y="3932461"/>
              <a:ext cx="6531983" cy="96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/>
                <a:t>입력된 프레임의 </a:t>
              </a:r>
              <a:r>
                <a:rPr lang="en-US" altLang="ko-KR" sz="1200" b="1"/>
                <a:t>66~67</a:t>
              </a:r>
              <a:r>
                <a:rPr lang="ko-KR" altLang="en-US" sz="1200" b="1"/>
                <a:t>번째 바이트를 확인하는 것으로 해당 프레임이 몇번째 </a:t>
              </a:r>
              <a:r>
                <a:rPr lang="en-US" altLang="ko-KR" sz="1200" b="1"/>
                <a:t>EAPOL </a:t>
              </a:r>
              <a:r>
                <a:rPr lang="ko-KR" altLang="en-US" sz="1200" b="1"/>
                <a:t>프레임인지 확인함</a:t>
              </a:r>
              <a:r>
                <a:rPr lang="en-US" altLang="ko-KR" sz="12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2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/>
                <a:t>1, 4</a:t>
              </a:r>
              <a:r>
                <a:rPr lang="ko-KR" altLang="en-US" sz="1200" b="1"/>
                <a:t>번째 프레임은  </a:t>
              </a:r>
              <a:r>
                <a:rPr lang="en-US" altLang="ko-KR" sz="1200" b="1"/>
                <a:t>66~67</a:t>
              </a:r>
              <a:r>
                <a:rPr lang="ko-KR" altLang="en-US" sz="1200" b="1"/>
                <a:t>번째 바이트가 같으므로 무결성 코드의 유무로 구별함</a:t>
              </a:r>
              <a:r>
                <a:rPr lang="en-US" altLang="ko-KR" sz="1200" b="1"/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F747-7BAF-483D-A437-41F01FB3D2EB}"/>
              </a:ext>
            </a:extLst>
          </p:cNvPr>
          <p:cNvGrpSpPr/>
          <p:nvPr/>
        </p:nvGrpSpPr>
        <p:grpSpPr>
          <a:xfrm>
            <a:off x="5194964" y="4971592"/>
            <a:ext cx="6743088" cy="1149932"/>
            <a:chOff x="5194964" y="4971592"/>
            <a:chExt cx="6743088" cy="1149932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681ECF-87A0-4967-B744-EA4A4DF6E840}"/>
                </a:ext>
              </a:extLst>
            </p:cNvPr>
            <p:cNvSpPr txBox="1"/>
            <p:nvPr/>
          </p:nvSpPr>
          <p:spPr>
            <a:xfrm>
              <a:off x="5194964" y="4971592"/>
              <a:ext cx="5176299" cy="50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/>
                <a:t>Deauthentication(</a:t>
              </a:r>
              <a:r>
                <a:rPr lang="ko-KR" altLang="en-US" sz="2400" b="1"/>
                <a:t>인증 해지</a:t>
              </a:r>
              <a:r>
                <a:rPr lang="en-US" altLang="ko-KR" sz="2400" b="1"/>
                <a:t>)</a:t>
              </a:r>
              <a:r>
                <a:rPr lang="ko-KR" altLang="en-US" sz="2400" b="1"/>
                <a:t> 함수</a:t>
              </a:r>
              <a:endParaRPr lang="en-US" altLang="ko-KR" sz="2400" b="1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BE5145A-444B-4C7A-B50D-61096410A293}"/>
                </a:ext>
              </a:extLst>
            </p:cNvPr>
            <p:cNvSpPr txBox="1"/>
            <p:nvPr/>
          </p:nvSpPr>
          <p:spPr>
            <a:xfrm>
              <a:off x="5406069" y="5379141"/>
              <a:ext cx="6531983" cy="742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/>
                <a:t>입력받은 </a:t>
              </a:r>
              <a:r>
                <a:rPr lang="en-US" altLang="ko-KR" sz="1200" b="1"/>
                <a:t>MAC</a:t>
              </a:r>
              <a:r>
                <a:rPr lang="ko-KR" altLang="en-US" sz="1200" b="1"/>
                <a:t>으로 위조한 인증 해지 프레임을 생성하고 전송함</a:t>
              </a:r>
              <a:r>
                <a:rPr lang="en-US" altLang="ko-KR" sz="12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2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/>
                <a:t>이를 이용하여 클라이언트를 강제로 재접속 시킴</a:t>
              </a:r>
              <a:r>
                <a:rPr lang="en-US" altLang="ko-KR" sz="1200" b="1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69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DDCAC-084D-4DDF-B7F0-BE640AF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용량이 커서 </a:t>
            </a:r>
            <a:r>
              <a:rPr lang="en-US" altLang="ko-KR" dirty="0"/>
              <a:t>ppt</a:t>
            </a:r>
            <a:r>
              <a:rPr lang="ko-KR" altLang="en-US" dirty="0"/>
              <a:t>를 나누었습니다</a:t>
            </a:r>
            <a:r>
              <a:rPr lang="en-US" altLang="ko-KR" dirty="0"/>
              <a:t>. Ppt2</a:t>
            </a:r>
            <a:r>
              <a:rPr lang="ko-KR" altLang="en-US" dirty="0"/>
              <a:t>를 열어주세요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4B444-87B6-4261-8085-C02DCFBB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0" y="2"/>
            <a:ext cx="12192000" cy="1134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DCA83-B760-45C8-AE77-716100C9C3C2}"/>
              </a:ext>
            </a:extLst>
          </p:cNvPr>
          <p:cNvSpPr txBox="1"/>
          <p:nvPr/>
        </p:nvSpPr>
        <p:spPr>
          <a:xfrm flipH="1">
            <a:off x="418580" y="272410"/>
            <a:ext cx="99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4</a:t>
            </a:r>
            <a:r>
              <a:rPr lang="ko-KR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차 산업 혁명은 무선 기술이 주도한다</a:t>
            </a:r>
            <a:r>
              <a:rPr lang="en-US" altLang="ko-KR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6924F-60AA-4251-988B-CCD59098675F}"/>
              </a:ext>
            </a:extLst>
          </p:cNvPr>
          <p:cNvSpPr txBox="1"/>
          <p:nvPr/>
        </p:nvSpPr>
        <p:spPr>
          <a:xfrm>
            <a:off x="623951" y="1495855"/>
            <a:ext cx="1072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</a:t>
            </a:r>
            <a:r>
              <a:rPr lang="ko-KR" altLang="en-US" sz="2400" b="1"/>
              <a:t>차 산업의 핵심 기술은 모두 무선 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C336D-775F-4B6F-842B-B9726E685D98}"/>
              </a:ext>
            </a:extLst>
          </p:cNvPr>
          <p:cNvSpPr txBox="1"/>
          <p:nvPr/>
        </p:nvSpPr>
        <p:spPr>
          <a:xfrm>
            <a:off x="770518" y="1988298"/>
            <a:ext cx="5952016" cy="59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4</a:t>
            </a:r>
            <a:r>
              <a:rPr lang="ko-KR" altLang="en-US" sz="1400" b="1" dirty="0"/>
              <a:t>차 산업의 핵심 기술 중 하나인 사물 인터넷 </a:t>
            </a:r>
            <a:r>
              <a:rPr lang="en-US" altLang="ko-KR" sz="1400" b="1" dirty="0"/>
              <a:t>(IoT) </a:t>
            </a:r>
            <a:r>
              <a:rPr lang="ko-KR" altLang="en-US" sz="1400" b="1" dirty="0"/>
              <a:t>및 자율 주행 기술은 모두 무선 시스템을 기반으로 함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C6E39-BBE4-4B46-B7C1-BDA70EE5A6AE}"/>
              </a:ext>
            </a:extLst>
          </p:cNvPr>
          <p:cNvSpPr txBox="1"/>
          <p:nvPr/>
        </p:nvSpPr>
        <p:spPr>
          <a:xfrm>
            <a:off x="598550" y="3198167"/>
            <a:ext cx="1072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현재 무선 기술은 해킹에 매우 취약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207670-0DE5-41D6-88F7-27702B737CD0}"/>
              </a:ext>
            </a:extLst>
          </p:cNvPr>
          <p:cNvSpPr txBox="1"/>
          <p:nvPr/>
        </p:nvSpPr>
        <p:spPr>
          <a:xfrm>
            <a:off x="770518" y="3659832"/>
            <a:ext cx="5952016" cy="1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현재 사용되는 무선 통신 기술은 해킹에 매우 취약함</a:t>
            </a:r>
            <a:r>
              <a:rPr lang="en-US" altLang="ko-KR" sz="1400" b="1"/>
              <a:t>. </a:t>
            </a:r>
            <a:r>
              <a:rPr lang="ko-KR" altLang="en-US" sz="1400" b="1"/>
              <a:t>대표적으로 무선 스니핑 공격이 있으며</a:t>
            </a:r>
            <a:r>
              <a:rPr lang="en-US" altLang="ko-KR" sz="1400" b="1"/>
              <a:t>,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무선 스니핑은 현재까지 방어 기법이 존재하지 않음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6D6320-3D97-4536-84D8-08551416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11" y="1798323"/>
            <a:ext cx="3128088" cy="3128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3B829-CCBE-4C3D-B599-060B13A822AB}"/>
              </a:ext>
            </a:extLst>
          </p:cNvPr>
          <p:cNvSpPr txBox="1"/>
          <p:nvPr/>
        </p:nvSpPr>
        <p:spPr>
          <a:xfrm>
            <a:off x="7768511" y="4926411"/>
            <a:ext cx="2209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Made by </a:t>
            </a:r>
            <a:r>
              <a:rPr lang="en-US" altLang="ko-KR" sz="800" dirty="0" err="1"/>
              <a:t>freepik</a:t>
            </a:r>
            <a:r>
              <a:rPr lang="en-US" altLang="ko-KR" sz="800" dirty="0"/>
              <a:t> on https://www.flaticon.com/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967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0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A23E2-4E85-4602-BD4E-48ECE7A927DE}"/>
              </a:ext>
            </a:extLst>
          </p:cNvPr>
          <p:cNvSpPr txBox="1"/>
          <p:nvPr/>
        </p:nvSpPr>
        <p:spPr>
          <a:xfrm flipH="1">
            <a:off x="-71563" y="2459502"/>
            <a:ext cx="498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무선 스니핑 방어</a:t>
            </a:r>
            <a:r>
              <a:rPr lang="en-US" altLang="ko-KR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시스템 개발</a:t>
            </a:r>
            <a:endParaRPr lang="ko-KR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FD52F1-C456-4427-850D-F2C13464FA95}"/>
              </a:ext>
            </a:extLst>
          </p:cNvPr>
          <p:cNvSpPr txBox="1"/>
          <p:nvPr/>
        </p:nvSpPr>
        <p:spPr>
          <a:xfrm>
            <a:off x="473100" y="208728"/>
            <a:ext cx="2615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목차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C8D0CB-FB76-4E91-BE92-2933555BECC9}"/>
              </a:ext>
            </a:extLst>
          </p:cNvPr>
          <p:cNvSpPr txBox="1"/>
          <p:nvPr/>
        </p:nvSpPr>
        <p:spPr>
          <a:xfrm>
            <a:off x="0" y="-66813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0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07022D-1687-4F78-93F4-F525979FB6A1}"/>
              </a:ext>
            </a:extLst>
          </p:cNvPr>
          <p:cNvGrpSpPr/>
          <p:nvPr/>
        </p:nvGrpSpPr>
        <p:grpSpPr>
          <a:xfrm>
            <a:off x="5769958" y="129487"/>
            <a:ext cx="6509515" cy="1608826"/>
            <a:chOff x="5769958" y="129487"/>
            <a:chExt cx="6509515" cy="1608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10C063-E4F6-411C-9D18-26593D44A00C}"/>
                </a:ext>
              </a:extLst>
            </p:cNvPr>
            <p:cNvSpPr txBox="1"/>
            <p:nvPr/>
          </p:nvSpPr>
          <p:spPr>
            <a:xfrm>
              <a:off x="5769958" y="129487"/>
              <a:ext cx="9335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1</a:t>
              </a:r>
              <a:endParaRPr lang="ko-KR" alt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4613E3-6686-4DFE-A940-E38CFE62A690}"/>
                </a:ext>
              </a:extLst>
            </p:cNvPr>
            <p:cNvSpPr txBox="1"/>
            <p:nvPr/>
          </p:nvSpPr>
          <p:spPr>
            <a:xfrm>
              <a:off x="6265333" y="394851"/>
              <a:ext cx="2581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무선 </a:t>
              </a:r>
              <a:r>
                <a:rPr lang="ko-KR" altLang="en-US" sz="2000" b="1" dirty="0" err="1"/>
                <a:t>스니핑이란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81E9DF-FE83-4F43-AFEF-03671F6D5CE7}"/>
                </a:ext>
              </a:extLst>
            </p:cNvPr>
            <p:cNvSpPr txBox="1"/>
            <p:nvPr/>
          </p:nvSpPr>
          <p:spPr>
            <a:xfrm>
              <a:off x="6096000" y="887631"/>
              <a:ext cx="6183473" cy="85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무선 </a:t>
              </a:r>
              <a:r>
                <a:rPr lang="ko-KR" altLang="en-US" sz="1400" b="1" dirty="0" err="1"/>
                <a:t>스니핑</a:t>
              </a:r>
              <a:r>
                <a:rPr lang="ko-KR" altLang="en-US" sz="1400" b="1" dirty="0"/>
                <a:t> 원리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Wi-Fi </a:t>
              </a:r>
              <a:r>
                <a:rPr lang="ko-KR" altLang="en-US" sz="1400" b="1" dirty="0"/>
                <a:t>무선 </a:t>
              </a:r>
              <a:r>
                <a:rPr lang="ko-KR" altLang="en-US" sz="1400" b="1" dirty="0" err="1"/>
                <a:t>스니핑</a:t>
              </a:r>
              <a:r>
                <a:rPr lang="ko-KR" altLang="en-US" sz="1400" b="1" dirty="0"/>
                <a:t> 과정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err="1"/>
                <a:t>WireShark</a:t>
              </a:r>
              <a:r>
                <a:rPr lang="ko-KR" altLang="en-US" sz="1400" b="1" dirty="0"/>
                <a:t>를 통한 </a:t>
              </a:r>
              <a:r>
                <a:rPr lang="en-US" altLang="ko-KR" sz="1400" b="1" dirty="0"/>
                <a:t>Wi-Fi </a:t>
              </a:r>
              <a:r>
                <a:rPr lang="ko-KR" altLang="en-US" sz="1400" b="1" dirty="0"/>
                <a:t>무선 </a:t>
              </a:r>
              <a:r>
                <a:rPr lang="ko-KR" altLang="en-US" sz="1400" b="1" dirty="0" err="1"/>
                <a:t>스니핑</a:t>
              </a:r>
              <a:endParaRPr lang="en-US" altLang="ko-KR" sz="14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36B7BF-3AEC-4244-A712-3F4057E27D57}"/>
              </a:ext>
            </a:extLst>
          </p:cNvPr>
          <p:cNvGrpSpPr/>
          <p:nvPr/>
        </p:nvGrpSpPr>
        <p:grpSpPr>
          <a:xfrm>
            <a:off x="5769958" y="1785119"/>
            <a:ext cx="6509515" cy="1350294"/>
            <a:chOff x="5769958" y="1785119"/>
            <a:chExt cx="6509515" cy="13502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8649AF-A63B-479E-9621-AB5181702722}"/>
                </a:ext>
              </a:extLst>
            </p:cNvPr>
            <p:cNvSpPr txBox="1"/>
            <p:nvPr/>
          </p:nvSpPr>
          <p:spPr>
            <a:xfrm>
              <a:off x="5769958" y="1785119"/>
              <a:ext cx="9335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2</a:t>
              </a:r>
              <a:endParaRPr lang="ko-KR" alt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A02077-80C1-4D6F-B11A-91ADC50B68F1}"/>
                </a:ext>
              </a:extLst>
            </p:cNvPr>
            <p:cNvSpPr txBox="1"/>
            <p:nvPr/>
          </p:nvSpPr>
          <p:spPr>
            <a:xfrm>
              <a:off x="6265333" y="2050483"/>
              <a:ext cx="3674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/>
                <a:t>WI-Fi</a:t>
              </a:r>
              <a:r>
                <a:rPr lang="en-US" altLang="ko-KR" sz="2000" b="1" dirty="0"/>
                <a:t> </a:t>
              </a:r>
              <a:r>
                <a:rPr lang="ko-KR" altLang="en-US" sz="2000" b="1" dirty="0"/>
                <a:t>무선 </a:t>
              </a:r>
              <a:r>
                <a:rPr lang="ko-KR" altLang="en-US" sz="2000" b="1" dirty="0" err="1"/>
                <a:t>스니핑</a:t>
              </a:r>
              <a:r>
                <a:rPr lang="ko-KR" altLang="en-US" sz="2000" b="1" dirty="0"/>
                <a:t> 방어 이론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B0F118-AE43-4D5C-A5DC-B0FABA0069CE}"/>
                </a:ext>
              </a:extLst>
            </p:cNvPr>
            <p:cNvSpPr txBox="1"/>
            <p:nvPr/>
          </p:nvSpPr>
          <p:spPr>
            <a:xfrm>
              <a:off x="6096000" y="2543263"/>
              <a:ext cx="6183473" cy="59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/>
                <a:t>EAPOL </a:t>
              </a:r>
              <a:r>
                <a:rPr lang="ko-KR" altLang="en-US" sz="1400" b="1"/>
                <a:t>프레임</a:t>
              </a:r>
              <a:r>
                <a:rPr lang="en-US" altLang="ko-KR" sz="1400" b="1"/>
                <a:t> </a:t>
              </a:r>
              <a:r>
                <a:rPr lang="ko-KR" altLang="en-US" sz="1400" b="1"/>
                <a:t>재밍</a:t>
              </a: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/>
                <a:t>Deauthentication(</a:t>
              </a:r>
              <a:r>
                <a:rPr lang="ko-KR" altLang="en-US" sz="1400" b="1"/>
                <a:t>인증 해지</a:t>
              </a:r>
              <a:r>
                <a:rPr lang="en-US" altLang="ko-KR" sz="1400" b="1"/>
                <a:t>)</a:t>
              </a:r>
              <a:r>
                <a:rPr lang="ko-KR" altLang="en-US" sz="1400" b="1"/>
                <a:t>을 통한 강제 재연결</a:t>
              </a:r>
              <a:endParaRPr lang="en-US" altLang="ko-KR" sz="1400" b="1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754D04-BBF0-421A-BCC8-780FFE22E204}"/>
              </a:ext>
            </a:extLst>
          </p:cNvPr>
          <p:cNvGrpSpPr/>
          <p:nvPr/>
        </p:nvGrpSpPr>
        <p:grpSpPr>
          <a:xfrm>
            <a:off x="5769958" y="3135413"/>
            <a:ext cx="6509515" cy="2641224"/>
            <a:chOff x="5769958" y="3135413"/>
            <a:chExt cx="6509515" cy="26412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234F55-B360-44CB-B427-A9282F228500}"/>
                </a:ext>
              </a:extLst>
            </p:cNvPr>
            <p:cNvSpPr txBox="1"/>
            <p:nvPr/>
          </p:nvSpPr>
          <p:spPr>
            <a:xfrm>
              <a:off x="5769958" y="3135413"/>
              <a:ext cx="9335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3</a:t>
              </a:r>
              <a:endParaRPr lang="ko-KR" alt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4ED43A-641F-4A1A-8471-43EDD9ABC0DE}"/>
                </a:ext>
              </a:extLst>
            </p:cNvPr>
            <p:cNvSpPr txBox="1"/>
            <p:nvPr/>
          </p:nvSpPr>
          <p:spPr>
            <a:xfrm>
              <a:off x="6265333" y="3400777"/>
              <a:ext cx="3674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무선 </a:t>
              </a:r>
              <a:r>
                <a:rPr lang="ko-KR" altLang="en-US" sz="2000" b="1" dirty="0" err="1"/>
                <a:t>스니핑</a:t>
              </a:r>
              <a:r>
                <a:rPr lang="ko-KR" altLang="en-US" sz="2000" b="1" dirty="0"/>
                <a:t> 방어 시스템 제작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C0F85F-B113-4E55-8562-9F1C78E23D65}"/>
                </a:ext>
              </a:extLst>
            </p:cNvPr>
            <p:cNvSpPr txBox="1"/>
            <p:nvPr/>
          </p:nvSpPr>
          <p:spPr>
            <a:xfrm>
              <a:off x="6096000" y="3893557"/>
              <a:ext cx="6183473" cy="1883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샘플 수집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 구조 분석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 생성 함수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err="1"/>
                <a:t>Deauthentication</a:t>
              </a:r>
              <a:r>
                <a:rPr lang="en-US" altLang="ko-KR" sz="1400" b="1" dirty="0"/>
                <a:t>(</a:t>
              </a:r>
              <a:r>
                <a:rPr lang="ko-KR" altLang="en-US" sz="1400" b="1" dirty="0"/>
                <a:t>인증 해지</a:t>
              </a:r>
              <a:r>
                <a:rPr lang="en-US" altLang="ko-KR" sz="1400" b="1" dirty="0"/>
                <a:t>)</a:t>
              </a:r>
              <a:r>
                <a:rPr lang="ko-KR" altLang="en-US" sz="1400" b="1" dirty="0"/>
                <a:t> 함수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Python </a:t>
              </a:r>
              <a:r>
                <a:rPr lang="en-US" altLang="ko-KR" sz="1400" b="1" dirty="0" err="1"/>
                <a:t>Scapy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라이브러리의 </a:t>
              </a:r>
              <a:r>
                <a:rPr lang="en-US" altLang="ko-KR" sz="1400" b="1" dirty="0"/>
                <a:t>FCS </a:t>
              </a:r>
              <a:r>
                <a:rPr lang="ko-KR" altLang="en-US" sz="1400" b="1" dirty="0"/>
                <a:t>누락 오류 해결 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프레임 중복 방지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최종 시스템 제작</a:t>
              </a:r>
              <a:endParaRPr lang="en-US" altLang="ko-KR" sz="1400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92A1C5-A9AB-48D2-A95E-2EDE53841134}"/>
              </a:ext>
            </a:extLst>
          </p:cNvPr>
          <p:cNvGrpSpPr/>
          <p:nvPr/>
        </p:nvGrpSpPr>
        <p:grpSpPr>
          <a:xfrm>
            <a:off x="5769958" y="5633044"/>
            <a:ext cx="5456841" cy="861774"/>
            <a:chOff x="5769958" y="5633044"/>
            <a:chExt cx="5456841" cy="86177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0D14ED-3765-421C-9DB4-EFC0C189C6A4}"/>
                </a:ext>
              </a:extLst>
            </p:cNvPr>
            <p:cNvSpPr txBox="1"/>
            <p:nvPr/>
          </p:nvSpPr>
          <p:spPr>
            <a:xfrm>
              <a:off x="5769958" y="5633044"/>
              <a:ext cx="9335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4</a:t>
              </a:r>
              <a:endParaRPr lang="ko-KR" altLang="en-US" sz="5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B0DF43-1650-4026-A24C-59F4E6B5CFE7}"/>
                </a:ext>
              </a:extLst>
            </p:cNvPr>
            <p:cNvSpPr txBox="1"/>
            <p:nvPr/>
          </p:nvSpPr>
          <p:spPr>
            <a:xfrm>
              <a:off x="6265332" y="5898408"/>
              <a:ext cx="496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결과물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17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0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A922A-1AF7-41E0-8342-79B927722D30}"/>
              </a:ext>
            </a:extLst>
          </p:cNvPr>
          <p:cNvSpPr txBox="1"/>
          <p:nvPr/>
        </p:nvSpPr>
        <p:spPr>
          <a:xfrm>
            <a:off x="45053" y="-30056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F54A5-40D8-4F68-8991-1CCAAB8B7E99}"/>
              </a:ext>
            </a:extLst>
          </p:cNvPr>
          <p:cNvSpPr txBox="1"/>
          <p:nvPr/>
        </p:nvSpPr>
        <p:spPr>
          <a:xfrm>
            <a:off x="518155" y="200776"/>
            <a:ext cx="313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 </a:t>
            </a:r>
            <a:r>
              <a:rPr lang="ko-KR" altLang="en-US" sz="2000" b="1"/>
              <a:t>무선 스니핑이란</a:t>
            </a:r>
            <a:r>
              <a:rPr lang="en-US" altLang="ko-KR" sz="2000" b="1"/>
              <a:t>?</a:t>
            </a:r>
            <a:endParaRPr lang="ko-KR" altLang="en-US" sz="20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DDDBCA-35F5-44F6-8C26-AF6B1C5CE0CB}"/>
              </a:ext>
            </a:extLst>
          </p:cNvPr>
          <p:cNvGrpSpPr/>
          <p:nvPr/>
        </p:nvGrpSpPr>
        <p:grpSpPr>
          <a:xfrm>
            <a:off x="5221352" y="835455"/>
            <a:ext cx="6330039" cy="824329"/>
            <a:chOff x="5221352" y="835455"/>
            <a:chExt cx="6330039" cy="824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E2E6FF-0871-424E-90B5-6D16388CA333}"/>
                </a:ext>
              </a:extLst>
            </p:cNvPr>
            <p:cNvSpPr txBox="1"/>
            <p:nvPr/>
          </p:nvSpPr>
          <p:spPr>
            <a:xfrm>
              <a:off x="5221352" y="835455"/>
              <a:ext cx="5176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 </a:t>
              </a:r>
              <a:r>
                <a:rPr lang="ko-KR" altLang="en-US" sz="2400" b="1" dirty="0"/>
                <a:t>무선 </a:t>
              </a:r>
              <a:r>
                <a:rPr lang="ko-KR" altLang="en-US" sz="2400" b="1" dirty="0" err="1"/>
                <a:t>스니핑</a:t>
              </a:r>
              <a:r>
                <a:rPr lang="ko-KR" altLang="en-US" sz="2400" b="1" dirty="0"/>
                <a:t> 이란</a:t>
              </a:r>
              <a:r>
                <a:rPr lang="en-US" altLang="ko-KR" sz="2400" b="1" dirty="0"/>
                <a:t>?</a:t>
              </a:r>
              <a:endParaRPr lang="ko-KR" altLang="en-US" sz="2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5C5E5-CEA0-47B8-B8A8-363E2B9301C9}"/>
                </a:ext>
              </a:extLst>
            </p:cNvPr>
            <p:cNvSpPr txBox="1"/>
            <p:nvPr/>
          </p:nvSpPr>
          <p:spPr>
            <a:xfrm>
              <a:off x="5367918" y="1327898"/>
              <a:ext cx="6183473" cy="33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무선 네트워크 상에서 전달되는 정보를 도청하는 행위</a:t>
              </a:r>
              <a:endParaRPr lang="en-US" altLang="ko-KR" sz="14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58E2BB-E35B-401D-BC66-2ED6AAAC9C3B}"/>
              </a:ext>
            </a:extLst>
          </p:cNvPr>
          <p:cNvGrpSpPr/>
          <p:nvPr/>
        </p:nvGrpSpPr>
        <p:grpSpPr>
          <a:xfrm>
            <a:off x="5178020" y="2375511"/>
            <a:ext cx="6330039" cy="1827680"/>
            <a:chOff x="5178020" y="2375511"/>
            <a:chExt cx="6330039" cy="18276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F925E0-9F54-4EFD-8766-7B5938CACC1F}"/>
                </a:ext>
              </a:extLst>
            </p:cNvPr>
            <p:cNvSpPr txBox="1"/>
            <p:nvPr/>
          </p:nvSpPr>
          <p:spPr>
            <a:xfrm>
              <a:off x="5178020" y="2375511"/>
              <a:ext cx="5176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 </a:t>
              </a:r>
              <a:r>
                <a:rPr lang="ko-KR" altLang="en-US" sz="2400" b="1" dirty="0"/>
                <a:t>무선 </a:t>
              </a:r>
              <a:r>
                <a:rPr lang="ko-KR" altLang="en-US" sz="2400" b="1" dirty="0" err="1"/>
                <a:t>스니핑</a:t>
              </a:r>
              <a:r>
                <a:rPr lang="ko-KR" altLang="en-US" sz="2400" b="1" dirty="0"/>
                <a:t> 원리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41325-D095-4014-90EF-5EB6BCB7DDBC}"/>
                </a:ext>
              </a:extLst>
            </p:cNvPr>
            <p:cNvSpPr txBox="1"/>
            <p:nvPr/>
          </p:nvSpPr>
          <p:spPr>
            <a:xfrm>
              <a:off x="5324586" y="2837176"/>
              <a:ext cx="6183473" cy="136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유선 통신과 달리 무선 통신은 정보를 전파를 통해 전달하기 때문에 단일 대상에게만 정보를 전해줄 수 없음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따라서 무선 어댑터를 모든 무선 프레임을 받아드리는 </a:t>
              </a:r>
              <a:r>
                <a:rPr lang="en-US" altLang="ko-KR" sz="1400" b="1" dirty="0"/>
                <a:t>Monitor Mode</a:t>
              </a:r>
              <a:r>
                <a:rPr lang="ko-KR" altLang="en-US" sz="1400" b="1" dirty="0"/>
                <a:t>로 </a:t>
              </a:r>
              <a:r>
                <a:rPr lang="ko-KR" altLang="en-US" sz="1400" b="1" dirty="0" err="1"/>
                <a:t>변경시</a:t>
              </a:r>
              <a:r>
                <a:rPr lang="ko-KR" altLang="en-US" sz="1400" b="1" dirty="0"/>
                <a:t> 무선 </a:t>
              </a:r>
              <a:r>
                <a:rPr lang="ko-KR" altLang="en-US" sz="1400" b="1" dirty="0" err="1"/>
                <a:t>스니핑이</a:t>
              </a:r>
              <a:r>
                <a:rPr lang="ko-KR" altLang="en-US" sz="1400" b="1" dirty="0"/>
                <a:t> 가능함</a:t>
              </a:r>
              <a:r>
                <a:rPr lang="en-US" altLang="ko-KR" sz="1400" b="1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C06C79-B092-4A05-9BAE-02C07A56C873}"/>
              </a:ext>
            </a:extLst>
          </p:cNvPr>
          <p:cNvSpPr txBox="1"/>
          <p:nvPr/>
        </p:nvSpPr>
        <p:spPr>
          <a:xfrm>
            <a:off x="191619" y="893273"/>
            <a:ext cx="517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유선 통신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08CD6-F8BB-434A-8629-A7ABDCD2632D}"/>
              </a:ext>
            </a:extLst>
          </p:cNvPr>
          <p:cNvSpPr txBox="1"/>
          <p:nvPr/>
        </p:nvSpPr>
        <p:spPr>
          <a:xfrm>
            <a:off x="191618" y="3391178"/>
            <a:ext cx="517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무선 통신</a:t>
            </a:r>
            <a:endParaRPr lang="ko-KR" altLang="en-US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469778-1076-4B4A-B4D8-4F226D8863A9}"/>
              </a:ext>
            </a:extLst>
          </p:cNvPr>
          <p:cNvSpPr/>
          <p:nvPr/>
        </p:nvSpPr>
        <p:spPr>
          <a:xfrm>
            <a:off x="474428" y="1824347"/>
            <a:ext cx="938254" cy="822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공유기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Router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5D04F5-69FD-4C07-8E38-44B4FE4F7771}"/>
              </a:ext>
            </a:extLst>
          </p:cNvPr>
          <p:cNvSpPr/>
          <p:nvPr/>
        </p:nvSpPr>
        <p:spPr>
          <a:xfrm>
            <a:off x="3476045" y="1824347"/>
            <a:ext cx="938254" cy="822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컴퓨터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C0E266-D717-46C1-B904-5A48F50F99C5}"/>
              </a:ext>
            </a:extLst>
          </p:cNvPr>
          <p:cNvCxnSpPr>
            <a:cxnSpLocks/>
          </p:cNvCxnSpPr>
          <p:nvPr/>
        </p:nvCxnSpPr>
        <p:spPr>
          <a:xfrm>
            <a:off x="1570383" y="2243384"/>
            <a:ext cx="1781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DF6E40-F05F-4F9E-BDD0-6AACCE37AAE9}"/>
              </a:ext>
            </a:extLst>
          </p:cNvPr>
          <p:cNvSpPr/>
          <p:nvPr/>
        </p:nvSpPr>
        <p:spPr>
          <a:xfrm>
            <a:off x="522131" y="4091384"/>
            <a:ext cx="938254" cy="822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공유기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AP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D6ACAF-2B71-4F5F-B0AF-3AB5EF261DFE}"/>
              </a:ext>
            </a:extLst>
          </p:cNvPr>
          <p:cNvSpPr/>
          <p:nvPr/>
        </p:nvSpPr>
        <p:spPr>
          <a:xfrm>
            <a:off x="3775484" y="4124857"/>
            <a:ext cx="938254" cy="8221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스마트폰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57EEC798-3D8B-4F6B-8BCC-C46DBD778DAE}"/>
              </a:ext>
            </a:extLst>
          </p:cNvPr>
          <p:cNvSpPr/>
          <p:nvPr/>
        </p:nvSpPr>
        <p:spPr>
          <a:xfrm rot="5400000">
            <a:off x="1359318" y="4187327"/>
            <a:ext cx="692283" cy="697237"/>
          </a:xfrm>
          <a:prstGeom prst="blockArc">
            <a:avLst>
              <a:gd name="adj1" fmla="val 10326898"/>
              <a:gd name="adj2" fmla="val 558193"/>
              <a:gd name="adj3" fmla="val 72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막힌 원호 29">
            <a:extLst>
              <a:ext uri="{FF2B5EF4-FFF2-40B4-BE49-F238E27FC236}">
                <a16:creationId xmlns:a16="http://schemas.microsoft.com/office/drawing/2014/main" id="{FA53134A-3730-415E-BA5A-B2C0EB9E697B}"/>
              </a:ext>
            </a:extLst>
          </p:cNvPr>
          <p:cNvSpPr/>
          <p:nvPr/>
        </p:nvSpPr>
        <p:spPr>
          <a:xfrm rot="5400000">
            <a:off x="1341523" y="3977366"/>
            <a:ext cx="1121653" cy="1117157"/>
          </a:xfrm>
          <a:prstGeom prst="blockArc">
            <a:avLst>
              <a:gd name="adj1" fmla="val 10326898"/>
              <a:gd name="adj2" fmla="val 558193"/>
              <a:gd name="adj3" fmla="val 72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9910C17A-11F4-4E08-BB0F-57381ACA6B4F}"/>
              </a:ext>
            </a:extLst>
          </p:cNvPr>
          <p:cNvSpPr/>
          <p:nvPr/>
        </p:nvSpPr>
        <p:spPr>
          <a:xfrm rot="5400000">
            <a:off x="1405973" y="3881484"/>
            <a:ext cx="1559940" cy="1379547"/>
          </a:xfrm>
          <a:prstGeom prst="blockArc">
            <a:avLst>
              <a:gd name="adj1" fmla="val 10326898"/>
              <a:gd name="adj2" fmla="val 558193"/>
              <a:gd name="adj3" fmla="val 72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막힌 원호 35">
            <a:extLst>
              <a:ext uri="{FF2B5EF4-FFF2-40B4-BE49-F238E27FC236}">
                <a16:creationId xmlns:a16="http://schemas.microsoft.com/office/drawing/2014/main" id="{60EF9BBE-C786-406C-ACE5-17D051BA7930}"/>
              </a:ext>
            </a:extLst>
          </p:cNvPr>
          <p:cNvSpPr/>
          <p:nvPr/>
        </p:nvSpPr>
        <p:spPr>
          <a:xfrm rot="5400000">
            <a:off x="1718709" y="3780436"/>
            <a:ext cx="1881869" cy="1581642"/>
          </a:xfrm>
          <a:prstGeom prst="blockArc">
            <a:avLst>
              <a:gd name="adj1" fmla="val 10326898"/>
              <a:gd name="adj2" fmla="val 558193"/>
              <a:gd name="adj3" fmla="val 72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988589-476D-458B-A487-22B1D7B4000C}"/>
              </a:ext>
            </a:extLst>
          </p:cNvPr>
          <p:cNvSpPr/>
          <p:nvPr/>
        </p:nvSpPr>
        <p:spPr>
          <a:xfrm>
            <a:off x="2089861" y="4274598"/>
            <a:ext cx="938254" cy="8221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공격자가 도청 가능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207 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A922A-1AF7-41E0-8342-79B927722D30}"/>
              </a:ext>
            </a:extLst>
          </p:cNvPr>
          <p:cNvSpPr txBox="1"/>
          <p:nvPr/>
        </p:nvSpPr>
        <p:spPr>
          <a:xfrm>
            <a:off x="45053" y="-30056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F54A5-40D8-4F68-8991-1CCAAB8B7E99}"/>
              </a:ext>
            </a:extLst>
          </p:cNvPr>
          <p:cNvSpPr txBox="1"/>
          <p:nvPr/>
        </p:nvSpPr>
        <p:spPr>
          <a:xfrm>
            <a:off x="518155" y="200776"/>
            <a:ext cx="313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 Wi-Fi </a:t>
            </a:r>
            <a:r>
              <a:rPr lang="ko-KR" altLang="en-US" sz="2000" b="1"/>
              <a:t>무선 스니핑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E071A-F00F-4439-B1B3-4C8EEDC82B3B}"/>
              </a:ext>
            </a:extLst>
          </p:cNvPr>
          <p:cNvSpPr txBox="1"/>
          <p:nvPr/>
        </p:nvSpPr>
        <p:spPr>
          <a:xfrm>
            <a:off x="354689" y="921441"/>
            <a:ext cx="1273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공유기 </a:t>
            </a:r>
            <a:r>
              <a:rPr lang="en-US" altLang="ko-KR" sz="1500" b="1"/>
              <a:t>(AP)</a:t>
            </a:r>
            <a:endParaRPr lang="ko-KR" altLang="en-US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08B9A-D7C6-4AC8-BEAF-055FD5001E5B}"/>
              </a:ext>
            </a:extLst>
          </p:cNvPr>
          <p:cNvSpPr txBox="1"/>
          <p:nvPr/>
        </p:nvSpPr>
        <p:spPr>
          <a:xfrm>
            <a:off x="3054079" y="921441"/>
            <a:ext cx="1518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스마트폰 </a:t>
            </a:r>
            <a:r>
              <a:rPr lang="en-US" altLang="ko-KR" sz="1500" b="1"/>
              <a:t>(Client)</a:t>
            </a:r>
            <a:endParaRPr lang="en-US" altLang="ko-KR" sz="15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A4E460-3338-4564-9C06-F81E01CB44CF}"/>
              </a:ext>
            </a:extLst>
          </p:cNvPr>
          <p:cNvCxnSpPr>
            <a:cxnSpLocks/>
          </p:cNvCxnSpPr>
          <p:nvPr/>
        </p:nvCxnSpPr>
        <p:spPr>
          <a:xfrm>
            <a:off x="991258" y="1334330"/>
            <a:ext cx="0" cy="36640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08CD6A-12B5-4B87-B0CB-01E8E20CF55E}"/>
              </a:ext>
            </a:extLst>
          </p:cNvPr>
          <p:cNvGrpSpPr/>
          <p:nvPr/>
        </p:nvGrpSpPr>
        <p:grpSpPr>
          <a:xfrm>
            <a:off x="1237593" y="1301819"/>
            <a:ext cx="2498902" cy="401078"/>
            <a:chOff x="1237593" y="1301819"/>
            <a:chExt cx="2498902" cy="401078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AAC5CE3-6360-4030-9D6C-4961179E9388}"/>
                </a:ext>
              </a:extLst>
            </p:cNvPr>
            <p:cNvCxnSpPr>
              <a:cxnSpLocks/>
            </p:cNvCxnSpPr>
            <p:nvPr/>
          </p:nvCxnSpPr>
          <p:spPr>
            <a:xfrm>
              <a:off x="1237593" y="1702897"/>
              <a:ext cx="23371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DF9AEC-79D4-4124-9836-DA6C579C7150}"/>
                </a:ext>
              </a:extLst>
            </p:cNvPr>
            <p:cNvSpPr txBox="1"/>
            <p:nvPr/>
          </p:nvSpPr>
          <p:spPr>
            <a:xfrm>
              <a:off x="1460892" y="1301819"/>
              <a:ext cx="2275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ea"/>
                  <a:ea typeface="+mj-ea"/>
                </a:rPr>
                <a:t>랜덤 난수 </a:t>
              </a:r>
              <a:r>
                <a:rPr lang="en-US" altLang="ko-KR" sz="1200" b="1" dirty="0">
                  <a:latin typeface="+mj-ea"/>
                  <a:ea typeface="+mj-ea"/>
                </a:rPr>
                <a:t>A, MAC </a:t>
              </a:r>
              <a:r>
                <a:rPr lang="ko-KR" altLang="en-US" sz="1200" b="1" dirty="0">
                  <a:latin typeface="+mj-ea"/>
                  <a:ea typeface="+mj-ea"/>
                </a:rPr>
                <a:t>주소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1F526B-A376-4618-81F2-3AEAB92FE863}"/>
              </a:ext>
            </a:extLst>
          </p:cNvPr>
          <p:cNvGrpSpPr/>
          <p:nvPr/>
        </p:nvGrpSpPr>
        <p:grpSpPr>
          <a:xfrm>
            <a:off x="5221352" y="835455"/>
            <a:ext cx="6330039" cy="1082861"/>
            <a:chOff x="5221352" y="835455"/>
            <a:chExt cx="6330039" cy="108286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3C5657-0E88-438F-9FDE-B384B4852927}"/>
                </a:ext>
              </a:extLst>
            </p:cNvPr>
            <p:cNvSpPr txBox="1"/>
            <p:nvPr/>
          </p:nvSpPr>
          <p:spPr>
            <a:xfrm>
              <a:off x="5221352" y="835455"/>
              <a:ext cx="5176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/>
                <a:t>Wi-FI </a:t>
              </a:r>
              <a:r>
                <a:rPr lang="ko-KR" altLang="en-US" sz="2400" b="1"/>
                <a:t>무선 스니핑</a:t>
              </a:r>
              <a:endParaRPr lang="ko-KR" altLang="en-US" sz="24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7E9AEA-DC2B-4EFA-AD5D-400890ED8841}"/>
                </a:ext>
              </a:extLst>
            </p:cNvPr>
            <p:cNvSpPr txBox="1"/>
            <p:nvPr/>
          </p:nvSpPr>
          <p:spPr>
            <a:xfrm>
              <a:off x="5367918" y="1327898"/>
              <a:ext cx="6183473" cy="59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여러 무선 통신 중 우리가 흔히 이용하는 </a:t>
              </a:r>
              <a:r>
                <a:rPr lang="en-US" altLang="ko-KR" sz="1400" b="1" dirty="0"/>
                <a:t>Wi-Fi</a:t>
              </a:r>
              <a:r>
                <a:rPr lang="ko-KR" altLang="en-US" sz="1400" b="1" dirty="0"/>
                <a:t>에 경우 일반적으로 암호화가 되어있기 때문에 추가적인 복호화 과정이 필요함</a:t>
              </a:r>
              <a:r>
                <a:rPr lang="en-US" altLang="ko-KR" sz="1400" b="1" dirty="0"/>
                <a:t>.</a:t>
              </a:r>
              <a:r>
                <a:rPr lang="ko-KR" altLang="en-US" sz="1400" b="1" dirty="0"/>
                <a:t> </a:t>
              </a:r>
              <a:endParaRPr lang="en-US" altLang="ko-KR" sz="14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467C49-825C-40B9-973A-FDF58BFC9856}"/>
              </a:ext>
            </a:extLst>
          </p:cNvPr>
          <p:cNvGrpSpPr/>
          <p:nvPr/>
        </p:nvGrpSpPr>
        <p:grpSpPr>
          <a:xfrm>
            <a:off x="5210980" y="2186656"/>
            <a:ext cx="6330039" cy="2086212"/>
            <a:chOff x="5210980" y="2186656"/>
            <a:chExt cx="6330039" cy="20862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5073DE-82A9-4DBE-93EA-E5362AA2A85B}"/>
                </a:ext>
              </a:extLst>
            </p:cNvPr>
            <p:cNvSpPr txBox="1"/>
            <p:nvPr/>
          </p:nvSpPr>
          <p:spPr>
            <a:xfrm>
              <a:off x="5210980" y="2186656"/>
              <a:ext cx="5176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/>
                <a:t> EAPOL 4 Way Handshaking </a:t>
              </a:r>
              <a:endParaRPr lang="ko-KR" altLang="en-US" sz="24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E627CC-1A0F-4849-AF5E-D09FC21718E1}"/>
                </a:ext>
              </a:extLst>
            </p:cNvPr>
            <p:cNvSpPr txBox="1"/>
            <p:nvPr/>
          </p:nvSpPr>
          <p:spPr>
            <a:xfrm>
              <a:off x="5357546" y="2648321"/>
              <a:ext cx="6183473" cy="162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WI-FI</a:t>
              </a:r>
              <a:r>
                <a:rPr lang="ko-KR" altLang="en-US" sz="1400" b="1" dirty="0"/>
                <a:t>의 암호화는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프레임을 통해 </a:t>
              </a:r>
              <a:r>
                <a:rPr lang="en-US" altLang="ko-KR" sz="1400" b="1" dirty="0"/>
                <a:t>4</a:t>
              </a:r>
              <a:r>
                <a:rPr lang="ko-KR" altLang="en-US" sz="1400" b="1" dirty="0"/>
                <a:t>번의 교환을 거쳐 암호화 </a:t>
              </a:r>
              <a:r>
                <a:rPr lang="en-US" altLang="ko-KR" sz="1400" b="1" dirty="0"/>
                <a:t>KEY</a:t>
              </a:r>
              <a:r>
                <a:rPr lang="ko-KR" altLang="en-US" sz="1400" b="1" dirty="0"/>
                <a:t>를 완성하는 것으로 시작됨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프레임이 교환되는 과정을 </a:t>
              </a:r>
              <a:r>
                <a:rPr lang="ko-KR" altLang="en-US" sz="1400" b="1" dirty="0" err="1"/>
                <a:t>스니핑하여</a:t>
              </a:r>
              <a:r>
                <a:rPr lang="ko-KR" altLang="en-US" sz="1400" b="1" dirty="0"/>
                <a:t> 암호화의 사용되는 랜덤 난수를 알아내고 </a:t>
              </a:r>
              <a:r>
                <a:rPr lang="en-US" altLang="ko-KR" sz="1400" b="1" dirty="0"/>
                <a:t>PSK (WI-FI</a:t>
              </a:r>
              <a:r>
                <a:rPr lang="ko-KR" altLang="en-US" sz="1400" b="1" dirty="0"/>
                <a:t>의 비밀번호</a:t>
              </a:r>
              <a:r>
                <a:rPr lang="en-US" altLang="ko-KR" sz="1400" b="1" dirty="0"/>
                <a:t>)</a:t>
              </a:r>
              <a:r>
                <a:rPr lang="ko-KR" altLang="en-US" sz="1400" b="1" dirty="0"/>
                <a:t>를 안다면 암호화를 무력화 할 수 있음</a:t>
              </a:r>
              <a:r>
                <a:rPr lang="en-US" altLang="ko-KR" sz="1400" b="1" dirty="0"/>
                <a:t>.</a:t>
              </a: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FAE60F-5825-45DC-B58A-719A7000D0FC}"/>
              </a:ext>
            </a:extLst>
          </p:cNvPr>
          <p:cNvCxnSpPr>
            <a:cxnSpLocks/>
          </p:cNvCxnSpPr>
          <p:nvPr/>
        </p:nvCxnSpPr>
        <p:spPr>
          <a:xfrm>
            <a:off x="3842738" y="1334330"/>
            <a:ext cx="0" cy="36640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A13036-A987-4CB3-8F2C-70CACB602174}"/>
              </a:ext>
            </a:extLst>
          </p:cNvPr>
          <p:cNvGrpSpPr/>
          <p:nvPr/>
        </p:nvGrpSpPr>
        <p:grpSpPr>
          <a:xfrm>
            <a:off x="1075333" y="2298233"/>
            <a:ext cx="2882508" cy="350088"/>
            <a:chOff x="1075333" y="2298233"/>
            <a:chExt cx="2882508" cy="3500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ADB6CA7-8E9E-4BB4-AAF5-2F2ABAC37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7592" y="2648321"/>
              <a:ext cx="23371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767E9F-BC77-4EA9-ADDE-039931B9163C}"/>
                </a:ext>
              </a:extLst>
            </p:cNvPr>
            <p:cNvSpPr txBox="1"/>
            <p:nvPr/>
          </p:nvSpPr>
          <p:spPr>
            <a:xfrm>
              <a:off x="1075333" y="2298233"/>
              <a:ext cx="2882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ea"/>
                  <a:ea typeface="+mj-ea"/>
                </a:rPr>
                <a:t>랜덤 난수 </a:t>
              </a:r>
              <a:r>
                <a:rPr lang="en-US" altLang="ko-KR" sz="1200" b="1" dirty="0">
                  <a:latin typeface="+mj-ea"/>
                  <a:ea typeface="+mj-ea"/>
                </a:rPr>
                <a:t>S, MAC </a:t>
              </a:r>
              <a:r>
                <a:rPr lang="ko-KR" altLang="en-US" sz="1200" b="1" dirty="0">
                  <a:latin typeface="+mj-ea"/>
                  <a:ea typeface="+mj-ea"/>
                </a:rPr>
                <a:t>주소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무결성 코드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AEF055-FE5B-4EAB-ABD5-1CC0453C4D38}"/>
              </a:ext>
            </a:extLst>
          </p:cNvPr>
          <p:cNvGrpSpPr/>
          <p:nvPr/>
        </p:nvGrpSpPr>
        <p:grpSpPr>
          <a:xfrm>
            <a:off x="1237591" y="3207884"/>
            <a:ext cx="3105809" cy="350089"/>
            <a:chOff x="1237591" y="3207884"/>
            <a:chExt cx="3105809" cy="350089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0C7A2E2-B7E9-4694-A537-4706C6FA9A89}"/>
                </a:ext>
              </a:extLst>
            </p:cNvPr>
            <p:cNvCxnSpPr>
              <a:cxnSpLocks/>
            </p:cNvCxnSpPr>
            <p:nvPr/>
          </p:nvCxnSpPr>
          <p:spPr>
            <a:xfrm>
              <a:off x="1237591" y="3557973"/>
              <a:ext cx="23371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48D60C-4A0C-4C6D-953F-8B1AD97DD361}"/>
                </a:ext>
              </a:extLst>
            </p:cNvPr>
            <p:cNvSpPr txBox="1"/>
            <p:nvPr/>
          </p:nvSpPr>
          <p:spPr>
            <a:xfrm>
              <a:off x="1460892" y="3207884"/>
              <a:ext cx="2882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ea"/>
                  <a:ea typeface="+mj-ea"/>
                </a:rPr>
                <a:t>처음 메시지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무결성 코드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DAAFDA-78FE-4DFC-8457-A776CEB28482}"/>
              </a:ext>
            </a:extLst>
          </p:cNvPr>
          <p:cNvGrpSpPr/>
          <p:nvPr/>
        </p:nvGrpSpPr>
        <p:grpSpPr>
          <a:xfrm>
            <a:off x="1237590" y="4187662"/>
            <a:ext cx="3105810" cy="350090"/>
            <a:chOff x="1237590" y="4187662"/>
            <a:chExt cx="3105810" cy="350090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14C30D3-F36A-4598-9D41-28748630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7590" y="4537752"/>
              <a:ext cx="233713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F10E93-FE2B-4D83-8254-9DC328A2ED9E}"/>
                </a:ext>
              </a:extLst>
            </p:cNvPr>
            <p:cNvSpPr txBox="1"/>
            <p:nvPr/>
          </p:nvSpPr>
          <p:spPr>
            <a:xfrm>
              <a:off x="1460892" y="4187662"/>
              <a:ext cx="2882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+mj-ea"/>
                  <a:ea typeface="+mj-ea"/>
                </a:rPr>
                <a:t>직전 메시지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무결성 코드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3453CC-6DA7-4F97-9D1B-16F469A48C3F}"/>
              </a:ext>
            </a:extLst>
          </p:cNvPr>
          <p:cNvSpPr txBox="1"/>
          <p:nvPr/>
        </p:nvSpPr>
        <p:spPr>
          <a:xfrm>
            <a:off x="681791" y="5265982"/>
            <a:ext cx="3448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암호화 </a:t>
            </a:r>
            <a:r>
              <a:rPr lang="en-US" altLang="ko-KR" sz="1600" b="1" dirty="0">
                <a:latin typeface="+mj-ea"/>
                <a:ea typeface="+mj-ea"/>
              </a:rPr>
              <a:t>KEY(PTK)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  <a:ea typeface="+mj-ea"/>
              </a:rPr>
              <a:t>PMK(PSK) + </a:t>
            </a:r>
            <a:r>
              <a:rPr lang="ko-KR" altLang="en-US" sz="1200" b="1" dirty="0">
                <a:latin typeface="+mj-ea"/>
                <a:ea typeface="+mj-ea"/>
              </a:rPr>
              <a:t>랜덤 난수 </a:t>
            </a:r>
            <a:r>
              <a:rPr lang="en-US" altLang="ko-KR" sz="1200" b="1" dirty="0">
                <a:latin typeface="+mj-ea"/>
                <a:ea typeface="+mj-ea"/>
              </a:rPr>
              <a:t>A + </a:t>
            </a:r>
            <a:r>
              <a:rPr lang="ko-KR" altLang="en-US" sz="1200" b="1" dirty="0">
                <a:latin typeface="+mj-ea"/>
                <a:ea typeface="+mj-ea"/>
              </a:rPr>
              <a:t>랜덤 난수 </a:t>
            </a:r>
            <a:r>
              <a:rPr lang="en-US" altLang="ko-KR" sz="1200" b="1" dirty="0">
                <a:latin typeface="+mj-ea"/>
                <a:ea typeface="+mj-ea"/>
              </a:rPr>
              <a:t>S + AP</a:t>
            </a:r>
            <a:r>
              <a:rPr lang="ko-KR" altLang="en-US" sz="1200" b="1" dirty="0">
                <a:latin typeface="+mj-ea"/>
                <a:ea typeface="+mj-ea"/>
              </a:rPr>
              <a:t>의  </a:t>
            </a:r>
            <a:r>
              <a:rPr lang="en-US" altLang="ko-KR" sz="1200" b="1" dirty="0">
                <a:latin typeface="+mj-ea"/>
                <a:ea typeface="+mj-ea"/>
              </a:rPr>
              <a:t>MAC </a:t>
            </a:r>
            <a:r>
              <a:rPr lang="ko-KR" altLang="en-US" sz="1200" b="1" dirty="0">
                <a:latin typeface="+mj-ea"/>
                <a:ea typeface="+mj-ea"/>
              </a:rPr>
              <a:t>주소</a:t>
            </a:r>
            <a:r>
              <a:rPr lang="en-US" altLang="ko-KR" sz="1200" b="1" dirty="0">
                <a:latin typeface="+mj-ea"/>
                <a:ea typeface="+mj-ea"/>
              </a:rPr>
              <a:t> + Client </a:t>
            </a:r>
            <a:r>
              <a:rPr lang="ko-KR" altLang="en-US" sz="1200" b="1" dirty="0">
                <a:latin typeface="+mj-ea"/>
                <a:ea typeface="+mj-ea"/>
              </a:rPr>
              <a:t>의 </a:t>
            </a:r>
            <a:r>
              <a:rPr lang="en-US" altLang="ko-KR" sz="1200" b="1" dirty="0">
                <a:latin typeface="+mj-ea"/>
                <a:ea typeface="+mj-ea"/>
              </a:rPr>
              <a:t>MAC </a:t>
            </a:r>
            <a:r>
              <a:rPr lang="ko-KR" altLang="en-US" sz="1200" b="1" dirty="0">
                <a:latin typeface="+mj-ea"/>
                <a:ea typeface="+mj-ea"/>
              </a:rPr>
              <a:t>주소</a:t>
            </a:r>
          </a:p>
        </p:txBody>
      </p:sp>
    </p:spTree>
    <p:extLst>
      <p:ext uri="{BB962C8B-B14F-4D97-AF65-F5344CB8AC3E}">
        <p14:creationId xmlns:p14="http://schemas.microsoft.com/office/powerpoint/2010/main" val="5597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0" y="2"/>
            <a:ext cx="12192000" cy="1134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DCA83-B760-45C8-AE77-716100C9C3C2}"/>
              </a:ext>
            </a:extLst>
          </p:cNvPr>
          <p:cNvSpPr txBox="1"/>
          <p:nvPr/>
        </p:nvSpPr>
        <p:spPr>
          <a:xfrm flipH="1">
            <a:off x="427046" y="297810"/>
            <a:ext cx="99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Wireshark</a:t>
            </a:r>
            <a:r>
              <a:rPr lang="ko-KR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를 통한 무선 스니핑 </a:t>
            </a:r>
            <a:endParaRPr lang="ko-KR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무선 스니핑 고해상도">
            <a:hlinkClick r:id="" action="ppaction://media"/>
            <a:extLst>
              <a:ext uri="{FF2B5EF4-FFF2-40B4-BE49-F238E27FC236}">
                <a16:creationId xmlns:a16="http://schemas.microsoft.com/office/drawing/2014/main" id="{604060B4-CC7A-4D3A-B9D5-5A66C7352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046" y="1669631"/>
            <a:ext cx="7974463" cy="4485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681CA-B469-47E0-978D-F9AFBAF5607B}"/>
              </a:ext>
            </a:extLst>
          </p:cNvPr>
          <p:cNvSpPr txBox="1"/>
          <p:nvPr/>
        </p:nvSpPr>
        <p:spPr>
          <a:xfrm>
            <a:off x="8515614" y="1546171"/>
            <a:ext cx="3202254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무선 랜 카드 모니터 모드 변경</a:t>
            </a:r>
            <a:endParaRPr lang="en-US" altLang="ko-KR" sz="1400" b="1" dirty="0"/>
          </a:p>
          <a:p>
            <a:pPr>
              <a:lnSpc>
                <a:spcPct val="120000"/>
              </a:lnSpc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PSK</a:t>
            </a:r>
            <a:r>
              <a:rPr lang="ko-KR" altLang="en-US" sz="1400" b="1" dirty="0"/>
              <a:t> 입력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EAPOL 4 Way Handshaking </a:t>
            </a:r>
            <a:r>
              <a:rPr lang="ko-KR" altLang="en-US" sz="1400" b="1" dirty="0" err="1"/>
              <a:t>스니핑</a:t>
            </a: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프레임 복호화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75637927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0" y="3"/>
            <a:ext cx="12192000" cy="831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1D6423-486D-44E9-83E7-087721E5E61E}"/>
              </a:ext>
            </a:extLst>
          </p:cNvPr>
          <p:cNvGrpSpPr/>
          <p:nvPr/>
        </p:nvGrpSpPr>
        <p:grpSpPr>
          <a:xfrm>
            <a:off x="371589" y="1034190"/>
            <a:ext cx="10729849" cy="1858458"/>
            <a:chOff x="371589" y="1034190"/>
            <a:chExt cx="10729849" cy="18584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6924F-60AA-4251-988B-CCD59098675F}"/>
                </a:ext>
              </a:extLst>
            </p:cNvPr>
            <p:cNvSpPr txBox="1"/>
            <p:nvPr/>
          </p:nvSpPr>
          <p:spPr>
            <a:xfrm>
              <a:off x="371589" y="1034190"/>
              <a:ext cx="10729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기존 </a:t>
              </a:r>
              <a:r>
                <a:rPr lang="en-US" altLang="ko-KR" sz="2400" b="1" dirty="0"/>
                <a:t>PSK </a:t>
              </a:r>
              <a:r>
                <a:rPr lang="ko-KR" altLang="en-US" sz="2400" b="1" dirty="0"/>
                <a:t>기반 보안은 더 이상 유효하지 않음</a:t>
              </a:r>
              <a:r>
                <a:rPr lang="en-US" altLang="ko-KR" sz="2400" b="1" dirty="0"/>
                <a:t>.</a:t>
              </a:r>
              <a:endParaRPr lang="ko-KR" altLang="en-US" sz="24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DC336D-775F-4B6F-842B-B9726E685D98}"/>
                </a:ext>
              </a:extLst>
            </p:cNvPr>
            <p:cNvSpPr txBox="1"/>
            <p:nvPr/>
          </p:nvSpPr>
          <p:spPr>
            <a:xfrm>
              <a:off x="518155" y="1526633"/>
              <a:ext cx="7696149" cy="1366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WI-FI </a:t>
              </a:r>
              <a:r>
                <a:rPr lang="ko-KR" altLang="en-US" sz="1400" b="1" dirty="0"/>
                <a:t>무선 </a:t>
              </a:r>
              <a:r>
                <a:rPr lang="ko-KR" altLang="en-US" sz="1400" b="1" dirty="0" err="1"/>
                <a:t>스니핑</a:t>
              </a:r>
              <a:r>
                <a:rPr lang="ko-KR" altLang="en-US" sz="1400" b="1" dirty="0"/>
                <a:t> 과정을 이해했다면 공격자는 </a:t>
              </a:r>
              <a:r>
                <a:rPr lang="ko-KR" altLang="en-US" sz="1400" b="1" dirty="0" err="1"/>
                <a:t>스니핑을</a:t>
              </a:r>
              <a:r>
                <a:rPr lang="ko-KR" altLang="en-US" sz="1400" b="1" dirty="0"/>
                <a:t> 위해 </a:t>
              </a:r>
              <a:r>
                <a:rPr lang="en-US" altLang="ko-KR" sz="1400" b="1" dirty="0"/>
                <a:t>PSK (WI-FI </a:t>
              </a:r>
              <a:r>
                <a:rPr lang="ko-KR" altLang="en-US" sz="1400" b="1" dirty="0"/>
                <a:t>비밀번호</a:t>
              </a:r>
              <a:r>
                <a:rPr lang="en-US" altLang="ko-KR" sz="1400" b="1" dirty="0"/>
                <a:t>)</a:t>
              </a:r>
              <a:r>
                <a:rPr lang="ko-KR" altLang="en-US" sz="1400" b="1" dirty="0"/>
                <a:t>가 필요하다는 것을 알 수 있다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하지만 최근 </a:t>
              </a:r>
              <a:r>
                <a:rPr lang="en-US" altLang="ko-KR" sz="1400" b="1" dirty="0"/>
                <a:t>Wi-Fi</a:t>
              </a:r>
              <a:r>
                <a:rPr lang="ko-KR" altLang="en-US" sz="1400" b="1" dirty="0"/>
                <a:t>의 주된 사용처는 공공장소의 인터넷 연결이기 때문에 </a:t>
              </a:r>
              <a:r>
                <a:rPr lang="en-US" altLang="ko-KR" sz="1400" b="1" dirty="0"/>
                <a:t>PSK</a:t>
              </a:r>
              <a:r>
                <a:rPr lang="ko-KR" altLang="en-US" sz="1400" b="1" dirty="0"/>
                <a:t>가 더 이상 보안 유지 역할을 하지 못함</a:t>
              </a:r>
              <a:r>
                <a:rPr lang="en-US" altLang="ko-KR" sz="1400" b="1" dirty="0"/>
                <a:t>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3CC6E39-BBE4-4B46-B7C1-BDA70EE5A6AE}"/>
              </a:ext>
            </a:extLst>
          </p:cNvPr>
          <p:cNvSpPr txBox="1"/>
          <p:nvPr/>
        </p:nvSpPr>
        <p:spPr>
          <a:xfrm>
            <a:off x="518155" y="3165022"/>
            <a:ext cx="62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여러가지 </a:t>
            </a:r>
            <a:r>
              <a:rPr lang="en-US" altLang="ko-KR" sz="2400" b="1" dirty="0"/>
              <a:t>Wi-Fi </a:t>
            </a:r>
            <a:r>
              <a:rPr lang="ko-KR" altLang="en-US" sz="2400" b="1" dirty="0"/>
              <a:t>무선 </a:t>
            </a:r>
            <a:r>
              <a:rPr lang="ko-KR" altLang="en-US" sz="2400" b="1" dirty="0" err="1"/>
              <a:t>스니핑</a:t>
            </a:r>
            <a:r>
              <a:rPr lang="ko-KR" altLang="en-US" sz="2400" b="1" dirty="0"/>
              <a:t> 방어 가설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7422-E898-419A-9C48-50CF0E89E5EE}"/>
              </a:ext>
            </a:extLst>
          </p:cNvPr>
          <p:cNvSpPr txBox="1"/>
          <p:nvPr/>
        </p:nvSpPr>
        <p:spPr>
          <a:xfrm>
            <a:off x="45053" y="-30056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97F84-5C5D-4E12-80CF-8F134BE4A4DA}"/>
              </a:ext>
            </a:extLst>
          </p:cNvPr>
          <p:cNvSpPr txBox="1"/>
          <p:nvPr/>
        </p:nvSpPr>
        <p:spPr>
          <a:xfrm>
            <a:off x="518155" y="200776"/>
            <a:ext cx="3612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WI-Fi </a:t>
            </a:r>
            <a:r>
              <a:rPr lang="ko-KR" altLang="en-US" sz="2000" b="1"/>
              <a:t>무선 스니핑 방어 이론</a:t>
            </a:r>
            <a:endParaRPr lang="ko-KR" altLang="en-US" sz="20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BB6F44-D601-4B10-A924-960935C2A5C6}"/>
              </a:ext>
            </a:extLst>
          </p:cNvPr>
          <p:cNvGrpSpPr/>
          <p:nvPr/>
        </p:nvGrpSpPr>
        <p:grpSpPr>
          <a:xfrm>
            <a:off x="863652" y="3743766"/>
            <a:ext cx="3266868" cy="2802690"/>
            <a:chOff x="863652" y="3743766"/>
            <a:chExt cx="3266868" cy="2802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207670-0DE5-41D6-88F7-27702B737CD0}"/>
                </a:ext>
              </a:extLst>
            </p:cNvPr>
            <p:cNvSpPr txBox="1"/>
            <p:nvPr/>
          </p:nvSpPr>
          <p:spPr>
            <a:xfrm>
              <a:off x="863652" y="3743766"/>
              <a:ext cx="3266868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채널 </a:t>
              </a:r>
              <a:r>
                <a:rPr lang="ko-KR" altLang="en-US" b="1" dirty="0" err="1"/>
                <a:t>호핑</a:t>
              </a:r>
              <a:r>
                <a:rPr lang="en-US" altLang="ko-KR" b="1" dirty="0"/>
                <a:t>(Hopping) </a:t>
              </a:r>
              <a:r>
                <a:rPr lang="ko-KR" altLang="en-US" b="1" dirty="0"/>
                <a:t>기법</a:t>
              </a:r>
              <a:endParaRPr lang="en-US" altLang="ko-KR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47B403-5239-46E0-9760-6686C444C96C}"/>
                </a:ext>
              </a:extLst>
            </p:cNvPr>
            <p:cNvSpPr txBox="1"/>
            <p:nvPr/>
          </p:nvSpPr>
          <p:spPr>
            <a:xfrm>
              <a:off x="1117600" y="4146312"/>
              <a:ext cx="3012919" cy="240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지속적으로 채널을 변경하여 무선 </a:t>
              </a:r>
              <a:r>
                <a:rPr lang="ko-KR" altLang="en-US" sz="1400" b="1" dirty="0" err="1"/>
                <a:t>스니핑을</a:t>
              </a:r>
              <a:r>
                <a:rPr lang="ko-KR" altLang="en-US" sz="1400" b="1" dirty="0"/>
                <a:t> 피함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심한 네트워크 품질 저하가 발생할 수 있고 빠르게 채널을 변경할 수 있는 </a:t>
              </a:r>
              <a:r>
                <a:rPr lang="en-US" altLang="ko-KR" sz="1400" b="1" dirty="0"/>
                <a:t>AP</a:t>
              </a:r>
              <a:r>
                <a:rPr lang="ko-KR" altLang="en-US" sz="1400" b="1" dirty="0"/>
                <a:t>가 필요함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해당 가설은 실제로 테스트되지 않음</a:t>
              </a:r>
              <a:r>
                <a:rPr lang="en-US" altLang="ko-KR" sz="1400" b="1" dirty="0"/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E4BCD2-F09E-4C32-9F5A-27C76879543D}"/>
              </a:ext>
            </a:extLst>
          </p:cNvPr>
          <p:cNvGrpSpPr/>
          <p:nvPr/>
        </p:nvGrpSpPr>
        <p:grpSpPr>
          <a:xfrm>
            <a:off x="4249645" y="3746010"/>
            <a:ext cx="3266868" cy="2785429"/>
            <a:chOff x="4249645" y="3746010"/>
            <a:chExt cx="3266868" cy="27854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C83C8C-D6A1-4C1D-B686-62EDF9779B5E}"/>
                </a:ext>
              </a:extLst>
            </p:cNvPr>
            <p:cNvSpPr txBox="1"/>
            <p:nvPr/>
          </p:nvSpPr>
          <p:spPr>
            <a:xfrm>
              <a:off x="4249645" y="3746010"/>
              <a:ext cx="3266868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지속적인 </a:t>
              </a:r>
              <a:r>
                <a:rPr lang="ko-KR" altLang="en-US" b="1" dirty="0" err="1"/>
                <a:t>재인증</a:t>
              </a:r>
              <a:r>
                <a:rPr lang="ko-KR" altLang="en-US" b="1" dirty="0"/>
                <a:t> 기법</a:t>
              </a:r>
              <a:endParaRPr lang="en-US" altLang="ko-KR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663D29-4795-4417-A04B-E8DA6F5F616E}"/>
                </a:ext>
              </a:extLst>
            </p:cNvPr>
            <p:cNvSpPr txBox="1"/>
            <p:nvPr/>
          </p:nvSpPr>
          <p:spPr>
            <a:xfrm>
              <a:off x="4503593" y="4131295"/>
              <a:ext cx="3012919" cy="240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지속적으로 </a:t>
              </a:r>
              <a:r>
                <a:rPr lang="ko-KR" altLang="en-US" sz="1400" b="1" dirty="0" err="1"/>
                <a:t>재인증하여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EAPOL 4 Way Handshaking</a:t>
              </a:r>
              <a:r>
                <a:rPr lang="ko-KR" altLang="en-US" sz="1400" b="1" dirty="0"/>
                <a:t>을 갱신함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마찬가지로 네트워크 품질 저하가 발생하고 효과적인 방어 성능 보일 가능성이 적음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해당 가설은 실제로 테스트되지 않음</a:t>
              </a:r>
              <a:r>
                <a:rPr lang="en-US" altLang="ko-KR" sz="1400" b="1" dirty="0"/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C69117-DDD6-4D9F-BA55-4433F5738B16}"/>
              </a:ext>
            </a:extLst>
          </p:cNvPr>
          <p:cNvGrpSpPr/>
          <p:nvPr/>
        </p:nvGrpSpPr>
        <p:grpSpPr>
          <a:xfrm>
            <a:off x="7516512" y="3746010"/>
            <a:ext cx="4523088" cy="3041607"/>
            <a:chOff x="7516512" y="3746010"/>
            <a:chExt cx="4523088" cy="3041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70D00F-DE14-4C2E-B024-0E90DB9AF063}"/>
                </a:ext>
              </a:extLst>
            </p:cNvPr>
            <p:cNvSpPr txBox="1"/>
            <p:nvPr/>
          </p:nvSpPr>
          <p:spPr>
            <a:xfrm>
              <a:off x="7516512" y="3746010"/>
              <a:ext cx="3989687" cy="40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/>
                <a:t>EAPOL </a:t>
              </a:r>
              <a:r>
                <a:rPr lang="ko-KR" altLang="en-US" b="1" dirty="0"/>
                <a:t>프레임</a:t>
              </a:r>
              <a:r>
                <a:rPr lang="en-US" altLang="ko-KR" b="1" dirty="0"/>
                <a:t> </a:t>
              </a:r>
              <a:r>
                <a:rPr lang="ko-KR" altLang="en-US" b="1" dirty="0" err="1"/>
                <a:t>재밍</a:t>
              </a:r>
              <a:r>
                <a:rPr lang="en-US" altLang="ko-KR" b="1" dirty="0"/>
                <a:t>(Jamming)</a:t>
              </a:r>
              <a:r>
                <a:rPr lang="ko-KR" altLang="en-US" b="1" dirty="0"/>
                <a:t> 기법</a:t>
              </a:r>
              <a:endParaRPr lang="en-US" altLang="ko-KR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29EAC7-52A2-4DEE-BEC0-ACA429451D82}"/>
                </a:ext>
              </a:extLst>
            </p:cNvPr>
            <p:cNvSpPr txBox="1"/>
            <p:nvPr/>
          </p:nvSpPr>
          <p:spPr>
            <a:xfrm>
              <a:off x="7770460" y="4128940"/>
              <a:ext cx="4269140" cy="2658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4 Way Handshaking </a:t>
              </a:r>
              <a:r>
                <a:rPr lang="ko-KR" altLang="en-US" sz="1400" b="1" dirty="0"/>
                <a:t>과정에서 위조된 </a:t>
              </a:r>
              <a:r>
                <a:rPr lang="en-US" altLang="ko-KR" sz="1400" b="1" dirty="0"/>
                <a:t>EAPOL</a:t>
              </a:r>
              <a:r>
                <a:rPr lang="ko-KR" altLang="en-US" sz="1400" b="1" dirty="0"/>
                <a:t>을 생성하여 공격자가 정상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프레임을 구분할 수 없게 함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Wi-Fi </a:t>
              </a:r>
              <a:r>
                <a:rPr lang="ko-KR" altLang="en-US" sz="1400" b="1" dirty="0"/>
                <a:t>연결 과정에서 한번만 </a:t>
              </a:r>
              <a:r>
                <a:rPr lang="ko-KR" altLang="en-US" sz="1400" b="1" dirty="0" err="1"/>
                <a:t>재밍이</a:t>
              </a:r>
              <a:r>
                <a:rPr lang="ko-KR" altLang="en-US" sz="1400" b="1" dirty="0"/>
                <a:t> 진행되기 </a:t>
              </a:r>
              <a:r>
                <a:rPr lang="ko-KR" altLang="en-US" sz="1400" b="1" dirty="0" err="1"/>
                <a:t>떄문에</a:t>
              </a:r>
              <a:r>
                <a:rPr lang="ko-KR" altLang="en-US" sz="1400" b="1" dirty="0"/>
                <a:t> 네트워크 품질 저하가 발생하지 않음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해당 가설은 테스트 결과 실제로 높은 방어 성능을 보여주었고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해당 방어 시스템에 기반이 됨</a:t>
              </a:r>
              <a:r>
                <a:rPr lang="en-US" altLang="ko-KR" sz="1400" b="1" dirty="0"/>
                <a:t>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D676DF-0ECA-4C4D-9699-2BA1DCE4FCB8}"/>
              </a:ext>
            </a:extLst>
          </p:cNvPr>
          <p:cNvGrpSpPr/>
          <p:nvPr/>
        </p:nvGrpSpPr>
        <p:grpSpPr>
          <a:xfrm>
            <a:off x="7516512" y="3746010"/>
            <a:ext cx="4523088" cy="3041607"/>
            <a:chOff x="7516512" y="3746010"/>
            <a:chExt cx="4523088" cy="30416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6EBE00-9776-4DCD-93E3-4A1377814841}"/>
                </a:ext>
              </a:extLst>
            </p:cNvPr>
            <p:cNvSpPr txBox="1"/>
            <p:nvPr/>
          </p:nvSpPr>
          <p:spPr>
            <a:xfrm>
              <a:off x="7516512" y="3746010"/>
              <a:ext cx="3989687" cy="40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rgbClr val="92D050"/>
                  </a:solidFill>
                </a:rPr>
                <a:t>EAPOL </a:t>
              </a:r>
              <a:r>
                <a:rPr lang="ko-KR" altLang="en-US" b="1" dirty="0">
                  <a:solidFill>
                    <a:srgbClr val="92D050"/>
                  </a:solidFill>
                </a:rPr>
                <a:t>프레임</a:t>
              </a:r>
              <a:r>
                <a:rPr lang="en-US" altLang="ko-KR" b="1" dirty="0">
                  <a:solidFill>
                    <a:srgbClr val="92D050"/>
                  </a:solidFill>
                </a:rPr>
                <a:t> </a:t>
              </a:r>
              <a:r>
                <a:rPr lang="ko-KR" altLang="en-US" b="1" dirty="0" err="1">
                  <a:solidFill>
                    <a:srgbClr val="92D050"/>
                  </a:solidFill>
                </a:rPr>
                <a:t>재밍</a:t>
              </a:r>
              <a:r>
                <a:rPr lang="en-US" altLang="ko-KR" b="1" dirty="0">
                  <a:solidFill>
                    <a:srgbClr val="92D050"/>
                  </a:solidFill>
                </a:rPr>
                <a:t>(Jamming)</a:t>
              </a:r>
              <a:r>
                <a:rPr lang="ko-KR" altLang="en-US" b="1" dirty="0">
                  <a:solidFill>
                    <a:srgbClr val="92D050"/>
                  </a:solidFill>
                </a:rPr>
                <a:t> 기법</a:t>
              </a:r>
              <a:endParaRPr lang="en-US" altLang="ko-KR" b="1" dirty="0">
                <a:solidFill>
                  <a:srgbClr val="92D05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A0E4FE-321F-41D0-A7DB-99840E26BF98}"/>
                </a:ext>
              </a:extLst>
            </p:cNvPr>
            <p:cNvSpPr txBox="1"/>
            <p:nvPr/>
          </p:nvSpPr>
          <p:spPr>
            <a:xfrm>
              <a:off x="7770460" y="4128940"/>
              <a:ext cx="4269140" cy="2658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EAPOL 4 Way Handshaking 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과정에서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위조된 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EAPOL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을 생성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하여 공격자가 정상 </a:t>
              </a: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EAPOL 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프레임을 구분할 수 없게 함</a:t>
              </a: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Wi-Fi 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연결 과정에서 한번만 </a:t>
              </a:r>
              <a:r>
                <a:rPr lang="ko-KR" altLang="en-US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재밍이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진행되기 </a:t>
              </a:r>
              <a:r>
                <a:rPr lang="ko-KR" altLang="en-US" sz="14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떄문에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네트워크 품질 저하가 발생하지 않음</a:t>
              </a:r>
              <a:endPara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해당 가설은 테스트 결과 실제로 높은 방어 성능을 보여주었고</a:t>
              </a: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해당 방어 시스템에 기반이 됨</a:t>
              </a: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6"/>
                                      </p:to>
                                    </p:set>
                                    <p:animEffect filter="image" prLst="opacity: 0.6">
                                      <p:cBhvr rctx="IE">
                                        <p:cTn id="2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6"/>
                                      </p:to>
                                    </p:set>
                                    <p:animEffect filter="image" prLst="opacity: 0.6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A922A-1AF7-41E0-8342-79B927722D30}"/>
              </a:ext>
            </a:extLst>
          </p:cNvPr>
          <p:cNvSpPr txBox="1"/>
          <p:nvPr/>
        </p:nvSpPr>
        <p:spPr>
          <a:xfrm>
            <a:off x="45053" y="-30056"/>
            <a:ext cx="9462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F54A5-40D8-4F68-8991-1CCAAB8B7E99}"/>
              </a:ext>
            </a:extLst>
          </p:cNvPr>
          <p:cNvSpPr txBox="1"/>
          <p:nvPr/>
        </p:nvSpPr>
        <p:spPr>
          <a:xfrm>
            <a:off x="518155" y="200776"/>
            <a:ext cx="3612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WI-Fi </a:t>
            </a:r>
            <a:r>
              <a:rPr lang="ko-KR" altLang="en-US" sz="2000" b="1"/>
              <a:t>무선 스니핑 방어 이론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E071A-F00F-4439-B1B3-4C8EEDC82B3B}"/>
              </a:ext>
            </a:extLst>
          </p:cNvPr>
          <p:cNvSpPr txBox="1"/>
          <p:nvPr/>
        </p:nvSpPr>
        <p:spPr>
          <a:xfrm>
            <a:off x="3831600" y="946062"/>
            <a:ext cx="1273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공유기 </a:t>
            </a:r>
            <a:r>
              <a:rPr lang="en-US" altLang="ko-KR" sz="1500" b="1"/>
              <a:t>(AP)</a:t>
            </a:r>
            <a:endParaRPr lang="ko-KR" altLang="en-US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08B9A-D7C6-4AC8-BEAF-055FD5001E5B}"/>
              </a:ext>
            </a:extLst>
          </p:cNvPr>
          <p:cNvSpPr txBox="1"/>
          <p:nvPr/>
        </p:nvSpPr>
        <p:spPr>
          <a:xfrm>
            <a:off x="0" y="946061"/>
            <a:ext cx="1518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스마트폰 </a:t>
            </a:r>
            <a:r>
              <a:rPr lang="en-US" altLang="ko-KR" sz="1500" b="1"/>
              <a:t>(Client)</a:t>
            </a: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7E2411-210C-4239-8C14-71EAA5F29A18}"/>
              </a:ext>
            </a:extLst>
          </p:cNvPr>
          <p:cNvGrpSpPr/>
          <p:nvPr/>
        </p:nvGrpSpPr>
        <p:grpSpPr>
          <a:xfrm>
            <a:off x="5221305" y="488354"/>
            <a:ext cx="6330039" cy="3928448"/>
            <a:chOff x="5221305" y="488354"/>
            <a:chExt cx="6330039" cy="39284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3C5657-0E88-438F-9FDE-B384B4852927}"/>
                </a:ext>
              </a:extLst>
            </p:cNvPr>
            <p:cNvSpPr txBox="1"/>
            <p:nvPr/>
          </p:nvSpPr>
          <p:spPr>
            <a:xfrm>
              <a:off x="5221305" y="488354"/>
              <a:ext cx="5176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/>
                <a:t>EAPOL </a:t>
              </a:r>
              <a:r>
                <a:rPr lang="ko-KR" altLang="en-US" sz="2400" b="1"/>
                <a:t>프레임 재밍</a:t>
              </a:r>
              <a:r>
                <a:rPr lang="en-US" altLang="ko-KR" sz="2400" b="1"/>
                <a:t>(Jamming)</a:t>
              </a:r>
              <a:endParaRPr lang="ko-KR" altLang="en-US" sz="24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7E9AEA-DC2B-4EFA-AD5D-400890ED8841}"/>
                </a:ext>
              </a:extLst>
            </p:cNvPr>
            <p:cNvSpPr txBox="1"/>
            <p:nvPr/>
          </p:nvSpPr>
          <p:spPr>
            <a:xfrm>
              <a:off x="5367871" y="980797"/>
              <a:ext cx="6183473" cy="343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/>
                <a:t>클라이언트의 최초 연결 과정에서 발생하는 </a:t>
              </a:r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</a:rPr>
                <a:t>EAPOL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</a:rPr>
                <a:t>프레임을 수집</a:t>
              </a:r>
              <a:r>
                <a:rPr lang="en-US" altLang="ko-KR" sz="14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</a:rPr>
                <a:t>랜덤으로  </a:t>
              </a:r>
              <a:r>
                <a:rPr lang="en-US" altLang="ko-KR" sz="1400" b="1">
                  <a:solidFill>
                    <a:schemeClr val="accent6">
                      <a:lumMod val="75000"/>
                    </a:schemeClr>
                  </a:solidFill>
                </a:rPr>
                <a:t>EAPOL </a:t>
              </a:r>
              <a:r>
                <a:rPr lang="ko-KR" altLang="en-US" sz="1400" b="1">
                  <a:solidFill>
                    <a:schemeClr val="accent6">
                      <a:lumMod val="75000"/>
                    </a:schemeClr>
                  </a:solidFill>
                </a:rPr>
                <a:t>난수 및  무결성 코드를 생성</a:t>
              </a:r>
              <a:r>
                <a:rPr lang="ko-KR" altLang="en-US" sz="1400" b="1"/>
                <a:t>하여 수집된 패킷에 덮어씌우고 전송</a:t>
              </a:r>
              <a:r>
                <a:rPr lang="en-US" altLang="ko-KR" sz="14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/>
                <a:t>정상적인 스니핑을 위해선 첫번째 </a:t>
              </a:r>
              <a:r>
                <a:rPr lang="en-US" altLang="ko-KR" sz="1400" b="1"/>
                <a:t>EAPOL </a:t>
              </a:r>
              <a:r>
                <a:rPr lang="ko-KR" altLang="en-US" sz="1400" b="1"/>
                <a:t>프레임에 있는 난수 </a:t>
              </a:r>
              <a:r>
                <a:rPr lang="en-US" altLang="ko-KR" sz="1400" b="1"/>
                <a:t>A</a:t>
              </a:r>
              <a:r>
                <a:rPr lang="ko-KR" altLang="en-US" sz="1400" b="1"/>
                <a:t>와 두번째 </a:t>
              </a:r>
              <a:r>
                <a:rPr lang="en-US" altLang="ko-KR" sz="1400" b="1"/>
                <a:t>EAPOL </a:t>
              </a:r>
              <a:r>
                <a:rPr lang="ko-KR" altLang="en-US" sz="1400" b="1"/>
                <a:t>프레임에 있는  난수 </a:t>
              </a:r>
              <a:r>
                <a:rPr lang="en-US" altLang="ko-KR" sz="1400" b="1"/>
                <a:t>S</a:t>
              </a:r>
              <a:r>
                <a:rPr lang="ko-KR" altLang="en-US" sz="1400" b="1"/>
                <a:t>가 모두 일치해야 됨</a:t>
              </a:r>
              <a:r>
                <a:rPr lang="en-US" altLang="ko-KR" sz="14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/>
                <a:t>따라서 공격자가 해당 방어 시스템을 뚫으려면 다음과 같은 경우의 수 만큼 복호화를 진행해야함</a:t>
              </a:r>
              <a:r>
                <a:rPr lang="en-US" altLang="ko-KR" sz="1400" b="1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/>
                <a:t>N = </a:t>
              </a:r>
              <a:r>
                <a:rPr lang="ko-KR" altLang="en-US" sz="1400" b="1"/>
                <a:t>방어 시스템이 생성한  </a:t>
              </a:r>
              <a:r>
                <a:rPr lang="en-US" altLang="ko-KR" sz="1400" b="1"/>
                <a:t>EAPOL 4 Way Handshaking</a:t>
              </a:r>
              <a:r>
                <a:rPr lang="ko-KR" altLang="en-US" sz="1400" b="1"/>
                <a:t>의 수 </a:t>
              </a:r>
              <a:endParaRPr lang="en-US" altLang="ko-KR" sz="1400" b="1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/>
                <a:t>(N/2)^2</a:t>
              </a: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FAE60F-5825-45DC-B58A-719A7000D0FC}"/>
              </a:ext>
            </a:extLst>
          </p:cNvPr>
          <p:cNvCxnSpPr>
            <a:cxnSpLocks/>
          </p:cNvCxnSpPr>
          <p:nvPr/>
        </p:nvCxnSpPr>
        <p:spPr>
          <a:xfrm>
            <a:off x="4375092" y="1314713"/>
            <a:ext cx="5584" cy="53654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8E847E-7BAB-40B2-882F-5F8004AD9CD4}"/>
              </a:ext>
            </a:extLst>
          </p:cNvPr>
          <p:cNvCxnSpPr>
            <a:cxnSpLocks/>
          </p:cNvCxnSpPr>
          <p:nvPr/>
        </p:nvCxnSpPr>
        <p:spPr>
          <a:xfrm>
            <a:off x="493510" y="1314713"/>
            <a:ext cx="5584" cy="53654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3CC181-67CB-4C0B-B5AE-87E951067194}"/>
              </a:ext>
            </a:extLst>
          </p:cNvPr>
          <p:cNvCxnSpPr>
            <a:cxnSpLocks/>
          </p:cNvCxnSpPr>
          <p:nvPr/>
        </p:nvCxnSpPr>
        <p:spPr>
          <a:xfrm>
            <a:off x="2431509" y="1327898"/>
            <a:ext cx="0" cy="14999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B94A65-6C4A-4026-A233-0E156E53831F}"/>
              </a:ext>
            </a:extLst>
          </p:cNvPr>
          <p:cNvSpPr txBox="1"/>
          <p:nvPr/>
        </p:nvSpPr>
        <p:spPr>
          <a:xfrm>
            <a:off x="1807286" y="973955"/>
            <a:ext cx="1518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방어 시스템</a:t>
            </a:r>
            <a:endParaRPr lang="en-US" altLang="ko-KR" sz="15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E8A9A62-DB91-4A76-BE87-3E6755B303D1}"/>
              </a:ext>
            </a:extLst>
          </p:cNvPr>
          <p:cNvCxnSpPr>
            <a:cxnSpLocks/>
          </p:cNvCxnSpPr>
          <p:nvPr/>
        </p:nvCxnSpPr>
        <p:spPr>
          <a:xfrm>
            <a:off x="666107" y="1990489"/>
            <a:ext cx="36067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43AB47-9D7E-400D-9D30-E85B123CF5EA}"/>
              </a:ext>
            </a:extLst>
          </p:cNvPr>
          <p:cNvSpPr txBox="1"/>
          <p:nvPr/>
        </p:nvSpPr>
        <p:spPr>
          <a:xfrm>
            <a:off x="3325591" y="1366143"/>
            <a:ext cx="9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EAPOL - 1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930DA74-C11D-4067-A6A4-6B4530FA56C6}"/>
              </a:ext>
            </a:extLst>
          </p:cNvPr>
          <p:cNvCxnSpPr>
            <a:cxnSpLocks/>
          </p:cNvCxnSpPr>
          <p:nvPr/>
        </p:nvCxnSpPr>
        <p:spPr>
          <a:xfrm flipH="1">
            <a:off x="668867" y="1638295"/>
            <a:ext cx="3546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5B570F-DFB2-45DE-946D-AEDC2E673E0D}"/>
              </a:ext>
            </a:extLst>
          </p:cNvPr>
          <p:cNvSpPr txBox="1"/>
          <p:nvPr/>
        </p:nvSpPr>
        <p:spPr>
          <a:xfrm>
            <a:off x="640609" y="1717142"/>
            <a:ext cx="2882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EAPOL - 2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B7FECAC-4DB3-4FBF-AC82-95C426BE99CA}"/>
              </a:ext>
            </a:extLst>
          </p:cNvPr>
          <p:cNvCxnSpPr>
            <a:cxnSpLocks/>
          </p:cNvCxnSpPr>
          <p:nvPr/>
        </p:nvCxnSpPr>
        <p:spPr>
          <a:xfrm>
            <a:off x="634791" y="2708176"/>
            <a:ext cx="36067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E4505C-E540-4D1F-BA71-C7B9CF4D0F17}"/>
              </a:ext>
            </a:extLst>
          </p:cNvPr>
          <p:cNvSpPr txBox="1"/>
          <p:nvPr/>
        </p:nvSpPr>
        <p:spPr>
          <a:xfrm>
            <a:off x="3294275" y="2083830"/>
            <a:ext cx="9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EAPOL - 3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3990BF1-40C0-4B82-B795-D2F9A503B188}"/>
              </a:ext>
            </a:extLst>
          </p:cNvPr>
          <p:cNvCxnSpPr>
            <a:cxnSpLocks/>
          </p:cNvCxnSpPr>
          <p:nvPr/>
        </p:nvCxnSpPr>
        <p:spPr>
          <a:xfrm flipH="1">
            <a:off x="637551" y="2355982"/>
            <a:ext cx="3546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B8CF01-2441-4C39-A9AD-46CE23078B68}"/>
              </a:ext>
            </a:extLst>
          </p:cNvPr>
          <p:cNvSpPr txBox="1"/>
          <p:nvPr/>
        </p:nvSpPr>
        <p:spPr>
          <a:xfrm>
            <a:off x="609293" y="2434829"/>
            <a:ext cx="2882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EAPOL - 4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F32D19-45F7-4940-87C0-E5372A9309ED}"/>
              </a:ext>
            </a:extLst>
          </p:cNvPr>
          <p:cNvCxnSpPr>
            <a:cxnSpLocks/>
          </p:cNvCxnSpPr>
          <p:nvPr/>
        </p:nvCxnSpPr>
        <p:spPr>
          <a:xfrm>
            <a:off x="2529747" y="3449027"/>
            <a:ext cx="17351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03FAE84-431E-41F9-BAE4-0F3433CA2085}"/>
              </a:ext>
            </a:extLst>
          </p:cNvPr>
          <p:cNvSpPr txBox="1"/>
          <p:nvPr/>
        </p:nvSpPr>
        <p:spPr>
          <a:xfrm>
            <a:off x="2504249" y="3175680"/>
            <a:ext cx="1760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위조 인증 해지 패킷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005B7-E39A-4B83-9110-E676B35F18C9}"/>
              </a:ext>
            </a:extLst>
          </p:cNvPr>
          <p:cNvSpPr txBox="1"/>
          <p:nvPr/>
        </p:nvSpPr>
        <p:spPr>
          <a:xfrm>
            <a:off x="3320790" y="3527434"/>
            <a:ext cx="9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인증 해지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8AC2BD4-C7EB-4BF4-8312-6EC9B9CC5ABC}"/>
              </a:ext>
            </a:extLst>
          </p:cNvPr>
          <p:cNvCxnSpPr>
            <a:cxnSpLocks/>
          </p:cNvCxnSpPr>
          <p:nvPr/>
        </p:nvCxnSpPr>
        <p:spPr>
          <a:xfrm flipH="1">
            <a:off x="664066" y="3799586"/>
            <a:ext cx="35467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666124D-3CF8-42D7-819B-20C433312896}"/>
              </a:ext>
            </a:extLst>
          </p:cNvPr>
          <p:cNvCxnSpPr>
            <a:cxnSpLocks/>
          </p:cNvCxnSpPr>
          <p:nvPr/>
        </p:nvCxnSpPr>
        <p:spPr>
          <a:xfrm>
            <a:off x="2431509" y="3277280"/>
            <a:ext cx="0" cy="34029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6386A9F-C591-42FA-9D19-CB1949F16A34}"/>
              </a:ext>
            </a:extLst>
          </p:cNvPr>
          <p:cNvSpPr txBox="1"/>
          <p:nvPr/>
        </p:nvSpPr>
        <p:spPr>
          <a:xfrm>
            <a:off x="1969715" y="2888716"/>
            <a:ext cx="1069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EAPOL </a:t>
            </a:r>
            <a:r>
              <a:rPr lang="ko-KR" altLang="en-US" sz="1200" b="1">
                <a:latin typeface="+mj-ea"/>
                <a:ea typeface="+mj-ea"/>
              </a:rPr>
              <a:t>복제</a:t>
            </a:r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977184-C41F-4615-9A11-B588AA6F56EC}"/>
              </a:ext>
            </a:extLst>
          </p:cNvPr>
          <p:cNvCxnSpPr>
            <a:cxnSpLocks/>
          </p:cNvCxnSpPr>
          <p:nvPr/>
        </p:nvCxnSpPr>
        <p:spPr>
          <a:xfrm>
            <a:off x="661824" y="4848823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C4FF77-9B81-4770-BEF9-D0562BE1E0FE}"/>
              </a:ext>
            </a:extLst>
          </p:cNvPr>
          <p:cNvSpPr txBox="1"/>
          <p:nvPr/>
        </p:nvSpPr>
        <p:spPr>
          <a:xfrm>
            <a:off x="2963335" y="3931788"/>
            <a:ext cx="131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92D050"/>
                </a:solidFill>
                <a:latin typeface="+mj-ea"/>
                <a:ea typeface="+mj-ea"/>
              </a:rPr>
              <a:t>위조 </a:t>
            </a:r>
            <a:r>
              <a:rPr lang="en-US" altLang="ko-KR" sz="1200" b="1" dirty="0">
                <a:solidFill>
                  <a:srgbClr val="92D050"/>
                </a:solidFill>
                <a:latin typeface="+mj-ea"/>
                <a:ea typeface="+mj-ea"/>
              </a:rPr>
              <a:t>EAPOL - 1</a:t>
            </a:r>
            <a:endParaRPr lang="ko-KR" altLang="en-US" sz="1200" b="1" dirty="0">
              <a:solidFill>
                <a:srgbClr val="92D050"/>
              </a:solidFill>
              <a:latin typeface="+mj-ea"/>
              <a:ea typeface="+mj-ea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18A4CF8-92C9-4FED-A680-A16DAD5B135F}"/>
              </a:ext>
            </a:extLst>
          </p:cNvPr>
          <p:cNvCxnSpPr>
            <a:cxnSpLocks/>
          </p:cNvCxnSpPr>
          <p:nvPr/>
        </p:nvCxnSpPr>
        <p:spPr>
          <a:xfrm flipH="1">
            <a:off x="653209" y="4203940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29BDD49-CA35-4756-8B56-7BD946C0F59B}"/>
              </a:ext>
            </a:extLst>
          </p:cNvPr>
          <p:cNvCxnSpPr>
            <a:cxnSpLocks/>
          </p:cNvCxnSpPr>
          <p:nvPr/>
        </p:nvCxnSpPr>
        <p:spPr>
          <a:xfrm>
            <a:off x="656655" y="6112946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E65C666-5AD2-4BA4-AF2D-1967AACA8015}"/>
              </a:ext>
            </a:extLst>
          </p:cNvPr>
          <p:cNvCxnSpPr>
            <a:cxnSpLocks/>
          </p:cNvCxnSpPr>
          <p:nvPr/>
        </p:nvCxnSpPr>
        <p:spPr>
          <a:xfrm flipH="1">
            <a:off x="657243" y="5472019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03BEF48-509D-4366-8D91-B9F7C0D71D76}"/>
              </a:ext>
            </a:extLst>
          </p:cNvPr>
          <p:cNvSpPr txBox="1"/>
          <p:nvPr/>
        </p:nvSpPr>
        <p:spPr>
          <a:xfrm>
            <a:off x="605010" y="4568173"/>
            <a:ext cx="131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92D050"/>
                </a:solidFill>
                <a:latin typeface="+mj-ea"/>
                <a:ea typeface="+mj-ea"/>
              </a:rPr>
              <a:t>위조 </a:t>
            </a:r>
            <a:r>
              <a:rPr lang="en-US" altLang="ko-KR" sz="1200" b="1">
                <a:solidFill>
                  <a:srgbClr val="92D050"/>
                </a:solidFill>
                <a:latin typeface="+mj-ea"/>
                <a:ea typeface="+mj-ea"/>
              </a:rPr>
              <a:t>EAPOL - 2</a:t>
            </a:r>
            <a:endParaRPr lang="ko-KR" altLang="en-US" sz="1200" b="1" dirty="0">
              <a:solidFill>
                <a:srgbClr val="92D050"/>
              </a:solidFill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6A7220-874B-47ED-A8C4-B7B2628B1201}"/>
              </a:ext>
            </a:extLst>
          </p:cNvPr>
          <p:cNvSpPr txBox="1"/>
          <p:nvPr/>
        </p:nvSpPr>
        <p:spPr>
          <a:xfrm>
            <a:off x="2955913" y="5192526"/>
            <a:ext cx="131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92D050"/>
                </a:solidFill>
                <a:latin typeface="+mj-ea"/>
                <a:ea typeface="+mj-ea"/>
              </a:rPr>
              <a:t>위조 </a:t>
            </a:r>
            <a:r>
              <a:rPr lang="en-US" altLang="ko-KR" sz="1200" b="1">
                <a:solidFill>
                  <a:srgbClr val="92D050"/>
                </a:solidFill>
                <a:latin typeface="+mj-ea"/>
                <a:ea typeface="+mj-ea"/>
              </a:rPr>
              <a:t>EAPOL - 3</a:t>
            </a:r>
            <a:endParaRPr lang="ko-KR" altLang="en-US" sz="1200" b="1" dirty="0">
              <a:solidFill>
                <a:srgbClr val="92D050"/>
              </a:solidFill>
              <a:latin typeface="+mj-ea"/>
              <a:ea typeface="+mj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8A09A6-AE7B-43EB-8A66-E490829DCE89}"/>
              </a:ext>
            </a:extLst>
          </p:cNvPr>
          <p:cNvSpPr txBox="1"/>
          <p:nvPr/>
        </p:nvSpPr>
        <p:spPr>
          <a:xfrm>
            <a:off x="605483" y="5818216"/>
            <a:ext cx="131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92D050"/>
                </a:solidFill>
                <a:latin typeface="+mj-ea"/>
                <a:ea typeface="+mj-ea"/>
              </a:rPr>
              <a:t>위조 </a:t>
            </a:r>
            <a:r>
              <a:rPr lang="en-US" altLang="ko-KR" sz="1200" b="1">
                <a:solidFill>
                  <a:srgbClr val="92D050"/>
                </a:solidFill>
                <a:latin typeface="+mj-ea"/>
                <a:ea typeface="+mj-ea"/>
              </a:rPr>
              <a:t>EAPOL - 4</a:t>
            </a:r>
            <a:endParaRPr lang="ko-KR" altLang="en-US" sz="1200" b="1" dirty="0">
              <a:solidFill>
                <a:srgbClr val="92D050"/>
              </a:solidFill>
              <a:latin typeface="+mj-ea"/>
              <a:ea typeface="+mj-ea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2F6E605-D506-409D-BE6C-C4822C1F8522}"/>
              </a:ext>
            </a:extLst>
          </p:cNvPr>
          <p:cNvCxnSpPr>
            <a:cxnSpLocks/>
          </p:cNvCxnSpPr>
          <p:nvPr/>
        </p:nvCxnSpPr>
        <p:spPr>
          <a:xfrm flipH="1">
            <a:off x="653209" y="4272868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5FFC875-1159-4EAC-A6D6-D246E7D99616}"/>
              </a:ext>
            </a:extLst>
          </p:cNvPr>
          <p:cNvCxnSpPr>
            <a:cxnSpLocks/>
          </p:cNvCxnSpPr>
          <p:nvPr/>
        </p:nvCxnSpPr>
        <p:spPr>
          <a:xfrm flipH="1">
            <a:off x="651725" y="4347873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BC425C9-7664-48B1-A03F-F92849CAB8E8}"/>
              </a:ext>
            </a:extLst>
          </p:cNvPr>
          <p:cNvCxnSpPr>
            <a:cxnSpLocks/>
          </p:cNvCxnSpPr>
          <p:nvPr/>
        </p:nvCxnSpPr>
        <p:spPr>
          <a:xfrm flipH="1">
            <a:off x="642956" y="4416802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8DA80-2217-4F30-A122-9F15D9904884}"/>
              </a:ext>
            </a:extLst>
          </p:cNvPr>
          <p:cNvCxnSpPr>
            <a:cxnSpLocks/>
          </p:cNvCxnSpPr>
          <p:nvPr/>
        </p:nvCxnSpPr>
        <p:spPr>
          <a:xfrm flipH="1">
            <a:off x="641472" y="4491807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8EB92932-7986-4B68-803B-07E6663535FD}"/>
              </a:ext>
            </a:extLst>
          </p:cNvPr>
          <p:cNvCxnSpPr>
            <a:cxnSpLocks/>
          </p:cNvCxnSpPr>
          <p:nvPr/>
        </p:nvCxnSpPr>
        <p:spPr>
          <a:xfrm>
            <a:off x="661824" y="4933489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F8E6418-E496-4DBE-8F8C-B268D5EB54FE}"/>
              </a:ext>
            </a:extLst>
          </p:cNvPr>
          <p:cNvCxnSpPr>
            <a:cxnSpLocks/>
          </p:cNvCxnSpPr>
          <p:nvPr/>
        </p:nvCxnSpPr>
        <p:spPr>
          <a:xfrm>
            <a:off x="661824" y="5018156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63D9614-125C-4070-A6E2-578258CE4511}"/>
              </a:ext>
            </a:extLst>
          </p:cNvPr>
          <p:cNvCxnSpPr>
            <a:cxnSpLocks/>
          </p:cNvCxnSpPr>
          <p:nvPr/>
        </p:nvCxnSpPr>
        <p:spPr>
          <a:xfrm>
            <a:off x="661824" y="5094356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0C3CE05-48C6-41ED-BA3D-AFC7DE4146D6}"/>
              </a:ext>
            </a:extLst>
          </p:cNvPr>
          <p:cNvCxnSpPr>
            <a:cxnSpLocks/>
          </p:cNvCxnSpPr>
          <p:nvPr/>
        </p:nvCxnSpPr>
        <p:spPr>
          <a:xfrm>
            <a:off x="661824" y="5164549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BDCE1D9-0BA6-4F97-A46A-89612CCD9A14}"/>
              </a:ext>
            </a:extLst>
          </p:cNvPr>
          <p:cNvCxnSpPr>
            <a:cxnSpLocks/>
          </p:cNvCxnSpPr>
          <p:nvPr/>
        </p:nvCxnSpPr>
        <p:spPr>
          <a:xfrm flipH="1">
            <a:off x="663462" y="5525935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23EADC2-1A9B-442A-9047-86B12E961227}"/>
              </a:ext>
            </a:extLst>
          </p:cNvPr>
          <p:cNvCxnSpPr>
            <a:cxnSpLocks/>
          </p:cNvCxnSpPr>
          <p:nvPr/>
        </p:nvCxnSpPr>
        <p:spPr>
          <a:xfrm flipH="1">
            <a:off x="661978" y="5600940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26F3E30-8972-493F-99C5-AC4F6606E0DB}"/>
              </a:ext>
            </a:extLst>
          </p:cNvPr>
          <p:cNvCxnSpPr>
            <a:cxnSpLocks/>
          </p:cNvCxnSpPr>
          <p:nvPr/>
        </p:nvCxnSpPr>
        <p:spPr>
          <a:xfrm flipH="1">
            <a:off x="653209" y="5669869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9676D0B-AF2E-4106-A246-DF2DDDA423AB}"/>
              </a:ext>
            </a:extLst>
          </p:cNvPr>
          <p:cNvCxnSpPr>
            <a:cxnSpLocks/>
          </p:cNvCxnSpPr>
          <p:nvPr/>
        </p:nvCxnSpPr>
        <p:spPr>
          <a:xfrm flipH="1">
            <a:off x="651725" y="5744874"/>
            <a:ext cx="3546760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595BDB7-1CED-4496-ACDA-60CCDB2F2009}"/>
              </a:ext>
            </a:extLst>
          </p:cNvPr>
          <p:cNvCxnSpPr>
            <a:cxnSpLocks/>
          </p:cNvCxnSpPr>
          <p:nvPr/>
        </p:nvCxnSpPr>
        <p:spPr>
          <a:xfrm>
            <a:off x="651725" y="6203489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D450E50-2D42-4551-8EB3-8326C4BDB315}"/>
              </a:ext>
            </a:extLst>
          </p:cNvPr>
          <p:cNvCxnSpPr>
            <a:cxnSpLocks/>
          </p:cNvCxnSpPr>
          <p:nvPr/>
        </p:nvCxnSpPr>
        <p:spPr>
          <a:xfrm>
            <a:off x="651725" y="6288156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11002B5-52F9-49D2-B286-9ED0A4F63053}"/>
              </a:ext>
            </a:extLst>
          </p:cNvPr>
          <p:cNvCxnSpPr>
            <a:cxnSpLocks/>
          </p:cNvCxnSpPr>
          <p:nvPr/>
        </p:nvCxnSpPr>
        <p:spPr>
          <a:xfrm>
            <a:off x="651725" y="6364356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23D9B51-494B-4A35-B0F4-37F3C1A793B0}"/>
              </a:ext>
            </a:extLst>
          </p:cNvPr>
          <p:cNvCxnSpPr>
            <a:cxnSpLocks/>
          </p:cNvCxnSpPr>
          <p:nvPr/>
        </p:nvCxnSpPr>
        <p:spPr>
          <a:xfrm>
            <a:off x="651725" y="6434549"/>
            <a:ext cx="3606799" cy="0"/>
          </a:xfrm>
          <a:prstGeom prst="straightConnector1">
            <a:avLst/>
          </a:prstGeom>
          <a:ln w="28575">
            <a:solidFill>
              <a:srgbClr val="31D6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0DAAF3-85BE-4C43-A369-CF564988C502}"/>
              </a:ext>
            </a:extLst>
          </p:cNvPr>
          <p:cNvGrpSpPr/>
          <p:nvPr/>
        </p:nvGrpSpPr>
        <p:grpSpPr>
          <a:xfrm>
            <a:off x="5267467" y="4614468"/>
            <a:ext cx="7491800" cy="1341393"/>
            <a:chOff x="5267467" y="4614468"/>
            <a:chExt cx="7491800" cy="1341393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356D65C-F293-46AA-BF7B-1B145795ED36}"/>
                </a:ext>
              </a:extLst>
            </p:cNvPr>
            <p:cNvSpPr txBox="1"/>
            <p:nvPr/>
          </p:nvSpPr>
          <p:spPr>
            <a:xfrm>
              <a:off x="5267467" y="4614468"/>
              <a:ext cx="7491800" cy="50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 dirty="0" err="1"/>
                <a:t>Deauthentication</a:t>
              </a:r>
              <a:r>
                <a:rPr lang="en-US" altLang="ko-KR" sz="2400" b="1" dirty="0"/>
                <a:t>(</a:t>
              </a:r>
              <a:r>
                <a:rPr lang="ko-KR" altLang="en-US" sz="2400" b="1" dirty="0"/>
                <a:t>인증 해지</a:t>
              </a:r>
              <a:r>
                <a:rPr lang="en-US" altLang="ko-KR" sz="2400" b="1" dirty="0"/>
                <a:t>)</a:t>
              </a:r>
              <a:r>
                <a:rPr lang="ko-KR" altLang="en-US" sz="2400" b="1" dirty="0"/>
                <a:t>을 통한 강제 </a:t>
              </a:r>
              <a:r>
                <a:rPr lang="ko-KR" altLang="en-US" sz="2400" b="1" dirty="0" err="1"/>
                <a:t>재연결</a:t>
              </a:r>
              <a:endParaRPr lang="en-US" altLang="ko-KR" sz="2400" b="1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0070C1B-2C9D-4706-9560-A45EC922B8A2}"/>
                </a:ext>
              </a:extLst>
            </p:cNvPr>
            <p:cNvSpPr txBox="1"/>
            <p:nvPr/>
          </p:nvSpPr>
          <p:spPr>
            <a:xfrm>
              <a:off x="5414033" y="5106911"/>
              <a:ext cx="6578549" cy="848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재인증이 없다면 가장 먼저 발생한 </a:t>
              </a:r>
              <a:r>
                <a:rPr lang="en-US" altLang="ko-KR" sz="1400" b="1" dirty="0" err="1"/>
                <a:t>Eapol</a:t>
              </a:r>
              <a:r>
                <a:rPr lang="en-US" altLang="ko-KR" sz="1400" b="1" dirty="0"/>
                <a:t> 4 Way Handshaking</a:t>
              </a:r>
              <a:r>
                <a:rPr lang="ko-KR" altLang="en-US" sz="1400" b="1" dirty="0"/>
                <a:t>이 정상적인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프레임이 되므로 이를 방지하기 위해 인증 해지 프레임을 이용하여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클라이언트를 강제로 </a:t>
              </a:r>
              <a:r>
                <a:rPr lang="ko-KR" altLang="en-US" sz="1400" b="1" dirty="0" err="1">
                  <a:solidFill>
                    <a:schemeClr val="accent6">
                      <a:lumMod val="75000"/>
                    </a:schemeClr>
                  </a:solidFill>
                </a:rPr>
                <a:t>재연결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 시킴</a:t>
              </a:r>
              <a:r>
                <a:rPr lang="en-US" altLang="ko-KR" sz="1400" b="1" dirty="0"/>
                <a:t>.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F09E3A-FD84-49D9-B212-2FDC886A1DC2}"/>
              </a:ext>
            </a:extLst>
          </p:cNvPr>
          <p:cNvSpPr/>
          <p:nvPr/>
        </p:nvSpPr>
        <p:spPr>
          <a:xfrm>
            <a:off x="-74588" y="0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14D913-DBF5-413A-9B54-E8B8E8164306}"/>
              </a:ext>
            </a:extLst>
          </p:cNvPr>
          <p:cNvGrpSpPr/>
          <p:nvPr/>
        </p:nvGrpSpPr>
        <p:grpSpPr>
          <a:xfrm>
            <a:off x="5212885" y="835455"/>
            <a:ext cx="6725115" cy="1082861"/>
            <a:chOff x="5212885" y="835455"/>
            <a:chExt cx="6725115" cy="108286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3C5657-0E88-438F-9FDE-B384B4852927}"/>
                </a:ext>
              </a:extLst>
            </p:cNvPr>
            <p:cNvSpPr txBox="1"/>
            <p:nvPr/>
          </p:nvSpPr>
          <p:spPr>
            <a:xfrm>
              <a:off x="5212885" y="835455"/>
              <a:ext cx="5176299" cy="50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/>
                <a:t>EAPOL </a:t>
              </a:r>
              <a:r>
                <a:rPr lang="ko-KR" altLang="en-US" sz="2400" b="1"/>
                <a:t>프레임 샘플 수집</a:t>
              </a:r>
              <a:endParaRPr lang="en-US" altLang="ko-KR" sz="2400" b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7E9AEA-DC2B-4EFA-AD5D-400890ED8841}"/>
                </a:ext>
              </a:extLst>
            </p:cNvPr>
            <p:cNvSpPr txBox="1"/>
            <p:nvPr/>
          </p:nvSpPr>
          <p:spPr>
            <a:xfrm>
              <a:off x="5359451" y="1327898"/>
              <a:ext cx="6578549" cy="59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프레임을 분석하고 추후 방어 시스템이 누락된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프레임을 </a:t>
              </a:r>
              <a:r>
                <a:rPr lang="ko-KR" altLang="en-US" sz="1400" b="1" dirty="0" err="1"/>
                <a:t>보낼때</a:t>
              </a:r>
              <a:r>
                <a:rPr lang="ko-KR" altLang="en-US" sz="1400" b="1" dirty="0"/>
                <a:t> 이용할 샘플 수집</a:t>
              </a:r>
              <a:endParaRPr lang="en-US" altLang="ko-KR" sz="14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7CA707-7713-4B40-A68E-7991B98536DD}"/>
              </a:ext>
            </a:extLst>
          </p:cNvPr>
          <p:cNvSpPr txBox="1"/>
          <p:nvPr/>
        </p:nvSpPr>
        <p:spPr>
          <a:xfrm>
            <a:off x="268981" y="939000"/>
            <a:ext cx="3995149" cy="36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E30D5-8614-45D5-BED2-5B16ED344AEE}"/>
              </a:ext>
            </a:extLst>
          </p:cNvPr>
          <p:cNvSpPr txBox="1"/>
          <p:nvPr/>
        </p:nvSpPr>
        <p:spPr>
          <a:xfrm>
            <a:off x="73636" y="-3547"/>
            <a:ext cx="93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76971-4F20-4367-B5C4-B01832C11003}"/>
              </a:ext>
            </a:extLst>
          </p:cNvPr>
          <p:cNvSpPr txBox="1"/>
          <p:nvPr/>
        </p:nvSpPr>
        <p:spPr>
          <a:xfrm>
            <a:off x="540428" y="227285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무선 스니핑 방어 시스템 제작</a:t>
            </a:r>
            <a:endParaRPr lang="ko-KR" altLang="en-US" sz="20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F5480-EB87-4E82-8617-FDCA153DA994}"/>
              </a:ext>
            </a:extLst>
          </p:cNvPr>
          <p:cNvGrpSpPr/>
          <p:nvPr/>
        </p:nvGrpSpPr>
        <p:grpSpPr>
          <a:xfrm>
            <a:off x="268980" y="952979"/>
            <a:ext cx="4622801" cy="2153718"/>
            <a:chOff x="268980" y="952979"/>
            <a:chExt cx="4622801" cy="21537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6BE945-8AD6-4E10-ADA2-1183009DFC6E}"/>
                </a:ext>
              </a:extLst>
            </p:cNvPr>
            <p:cNvSpPr txBox="1"/>
            <p:nvPr/>
          </p:nvSpPr>
          <p:spPr>
            <a:xfrm>
              <a:off x="268980" y="952979"/>
              <a:ext cx="3995149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EAPOL </a:t>
              </a:r>
              <a:r>
                <a:rPr lang="ko-KR" altLang="en-US" sz="1600" b="1"/>
                <a:t>프레임 샘플 저장</a:t>
              </a:r>
              <a:endParaRPr lang="en-US" altLang="ko-KR" sz="1600" b="1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1083882-ABB4-4D32-98B9-5B0C93FA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980" y="1338413"/>
              <a:ext cx="4622801" cy="17682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ACE387-D5E0-4C54-A1F9-8E8D94BDF7D1}"/>
              </a:ext>
            </a:extLst>
          </p:cNvPr>
          <p:cNvGrpSpPr/>
          <p:nvPr/>
        </p:nvGrpSpPr>
        <p:grpSpPr>
          <a:xfrm>
            <a:off x="245533" y="3184810"/>
            <a:ext cx="4646248" cy="3595077"/>
            <a:chOff x="245533" y="3184810"/>
            <a:chExt cx="4646248" cy="3595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57C196-5263-44F7-AE0B-1E57C1F7306F}"/>
                </a:ext>
              </a:extLst>
            </p:cNvPr>
            <p:cNvSpPr txBox="1"/>
            <p:nvPr/>
          </p:nvSpPr>
          <p:spPr>
            <a:xfrm>
              <a:off x="3279728" y="3272807"/>
              <a:ext cx="1612053" cy="125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err="1"/>
                <a:t>Scapy</a:t>
              </a:r>
              <a:r>
                <a:rPr lang="ko-KR" altLang="en-US" sz="1600" b="1" dirty="0"/>
                <a:t>를 통한 </a:t>
              </a:r>
              <a:r>
                <a:rPr lang="en-US" altLang="ko-KR" sz="1600" b="1" dirty="0"/>
                <a:t>EAPOL </a:t>
              </a:r>
              <a:r>
                <a:rPr lang="ko-KR" altLang="en-US" sz="1600" b="1" dirty="0"/>
                <a:t>프레임 계층화</a:t>
              </a:r>
              <a:endParaRPr lang="en-US" altLang="ko-KR" sz="1600" b="1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EBCD90-FC2E-4BE3-ADC3-6187EC87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533" y="3184810"/>
              <a:ext cx="2943369" cy="359507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BD445B-D1BA-403B-82FA-464EEF817BBF}"/>
              </a:ext>
            </a:extLst>
          </p:cNvPr>
          <p:cNvGrpSpPr/>
          <p:nvPr/>
        </p:nvGrpSpPr>
        <p:grpSpPr>
          <a:xfrm>
            <a:off x="5195563" y="2410759"/>
            <a:ext cx="6725115" cy="2892587"/>
            <a:chOff x="5195563" y="2410759"/>
            <a:chExt cx="6725115" cy="28925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A928E3-7A1F-4973-8365-02C4FE9A074E}"/>
                </a:ext>
              </a:extLst>
            </p:cNvPr>
            <p:cNvSpPr txBox="1"/>
            <p:nvPr/>
          </p:nvSpPr>
          <p:spPr>
            <a:xfrm>
              <a:off x="5195563" y="2410759"/>
              <a:ext cx="5176299" cy="502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/>
                <a:t>Scapy</a:t>
              </a:r>
              <a:r>
                <a:rPr lang="ko-KR" altLang="en-US" sz="2400" b="1"/>
                <a:t>를 통한 </a:t>
              </a:r>
              <a:r>
                <a:rPr lang="en-US" altLang="ko-KR" sz="2400" b="1"/>
                <a:t>EAPOL </a:t>
              </a:r>
              <a:r>
                <a:rPr lang="ko-KR" altLang="en-US" sz="2400" b="1"/>
                <a:t>프레임 계층화</a:t>
              </a:r>
              <a:endParaRPr lang="en-US" altLang="ko-KR" sz="24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5BF165-F112-4114-B4E2-415316132B48}"/>
                </a:ext>
              </a:extLst>
            </p:cNvPr>
            <p:cNvSpPr txBox="1"/>
            <p:nvPr/>
          </p:nvSpPr>
          <p:spPr>
            <a:xfrm>
              <a:off x="5342129" y="2903202"/>
              <a:ext cx="6578549" cy="240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Python</a:t>
              </a:r>
              <a:r>
                <a:rPr lang="ko-KR" altLang="en-US" sz="1400" b="1" dirty="0"/>
                <a:t>의 네트워크 라이브러리 </a:t>
              </a:r>
              <a:r>
                <a:rPr lang="en-US" altLang="ko-KR" sz="1400" b="1" dirty="0" err="1"/>
                <a:t>Scapy</a:t>
              </a:r>
              <a:r>
                <a:rPr lang="ko-KR" altLang="en-US" sz="1400" b="1" dirty="0"/>
                <a:t>를 통해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 계층화</a:t>
              </a: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err="1"/>
                <a:t>계층화된</a:t>
              </a:r>
              <a:r>
                <a:rPr lang="ko-KR" altLang="en-US" sz="1400" b="1" dirty="0"/>
                <a:t> 결과를 확인하면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계층의 난수 및 무결성 코드가 표시되지 않는다는 것을 알 수 있음</a:t>
              </a:r>
              <a:r>
                <a:rPr lang="en-US" altLang="ko-KR" sz="1400" b="1" dirty="0"/>
                <a:t>. (</a:t>
              </a:r>
              <a:r>
                <a:rPr lang="en-US" altLang="ko-KR" sz="1400" b="1" dirty="0" err="1"/>
                <a:t>Scapy</a:t>
              </a:r>
              <a:r>
                <a:rPr lang="ko-KR" altLang="en-US" sz="1400" b="1" dirty="0"/>
                <a:t>에서 해당 프레임 분석을 제대로 지원하지 않음</a:t>
              </a:r>
              <a:r>
                <a:rPr lang="en-US" altLang="ko-KR" sz="1400" b="1" dirty="0"/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따라서 </a:t>
              </a:r>
              <a:r>
                <a:rPr lang="en-US" altLang="ko-KR" sz="1400" b="1" dirty="0" err="1"/>
                <a:t>Scapy</a:t>
              </a:r>
              <a:r>
                <a:rPr lang="ko-KR" altLang="en-US" sz="1400" b="1" dirty="0"/>
                <a:t>를 통한 </a:t>
              </a:r>
              <a:r>
                <a:rPr lang="en-US" altLang="ko-KR" sz="1400" b="1" dirty="0"/>
                <a:t>EAPOL </a:t>
              </a:r>
              <a:r>
                <a:rPr lang="ko-KR" altLang="en-US" sz="1400" b="1" dirty="0"/>
                <a:t>프레임의 난수 및 무결성 코드를 수정할 수 없음</a:t>
              </a:r>
              <a:r>
                <a:rPr lang="en-US" altLang="ko-KR" sz="1400" b="1" dirty="0"/>
                <a:t>.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패킷 분석을 통해 해당 부분의 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Bytes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번호를 알아내어 수정해야함</a:t>
              </a:r>
              <a:r>
                <a:rPr lang="en-US" altLang="ko-KR" sz="14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9283</TotalTime>
  <Words>2315</Words>
  <Application>Microsoft Office PowerPoint</Application>
  <PresentationFormat>와이드스크린</PresentationFormat>
  <Paragraphs>205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 Unicode MS</vt:lpstr>
      <vt:lpstr>맑은 고딕</vt:lpstr>
      <vt:lpstr>Arial</vt:lpstr>
      <vt:lpstr>Calibri</vt:lpstr>
      <vt:lpstr>Calibri Light</vt:lpstr>
      <vt:lpstr>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용량이 커서 ppt를 나누었습니다. Ppt2를 열어주세요.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김진우</dc:creator>
  <cp:lastModifiedBy>진우</cp:lastModifiedBy>
  <cp:revision>126</cp:revision>
  <dcterms:created xsi:type="dcterms:W3CDTF">2021-05-08T05:34:18Z</dcterms:created>
  <dcterms:modified xsi:type="dcterms:W3CDTF">2021-11-12T04:19:49Z</dcterms:modified>
</cp:coreProperties>
</file>